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010400" cy="92964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648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zegYiCm9mbhmXsxEtIsJyG8y3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20" y="48"/>
      </p:cViewPr>
      <p:guideLst>
        <p:guide pos="3840"/>
        <p:guide orient="horz" pos="2160"/>
        <p:guide orient="horz"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748c1b0cb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748c1b0cb1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748c1b0cb1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748c1b0cb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748c1b0cb1_0_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748c1b0cb1_0_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748c1b0cb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1748c1b0cb1_0_4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748c1b0cb1_0_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eee4d89d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13eee4d89dc_0_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13eee4d89dc_0_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78b7c084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e78b7c0845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e78b7c0845_0_12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7bc8d02b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7bc8d02b4_1_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77bc8d02b4_1_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e607ccf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3e607ccfba_0_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13e607ccfba_0_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5819a85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75819a85cb_0_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75819a85cb_0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7bc8d02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77bc8d02b4_1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77bc8d02b4_1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7bc8d02b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7bc8d02b4_1_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77bc8d02b4_1_25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48c1b0c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748c1b0cb1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748c1b0cb1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878590" y="641170"/>
            <a:ext cx="99862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1423769" y="1181511"/>
            <a:ext cx="100194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ransition Slide with Title">
  <p:cSld name="2_Transition Slide with Title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59" y="1093154"/>
            <a:ext cx="12199360" cy="43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d0665f4262_0_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d0665f4262_0_247"/>
          <p:cNvSpPr txBox="1">
            <a:spLocks noGrp="1"/>
          </p:cNvSpPr>
          <p:nvPr>
            <p:ph type="title"/>
          </p:nvPr>
        </p:nvSpPr>
        <p:spPr>
          <a:xfrm>
            <a:off x="508000" y="5410199"/>
            <a:ext cx="11074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d0665f4262_0_247"/>
          <p:cNvSpPr txBox="1">
            <a:spLocks noGrp="1"/>
          </p:cNvSpPr>
          <p:nvPr>
            <p:ph type="body" idx="1"/>
          </p:nvPr>
        </p:nvSpPr>
        <p:spPr>
          <a:xfrm>
            <a:off x="508000" y="4889500"/>
            <a:ext cx="11074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8BA2C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BA2C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gd0665f4262_0_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78590" y="641170"/>
            <a:ext cx="99862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878590" y="2101670"/>
            <a:ext cx="9986246" cy="386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5949948b5_0_1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5" name="Google Shape;75;g125949948b5_0_11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6" name="Google Shape;76;g125949948b5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5949948b5_0_1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25949948b5_0_1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125949948b5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fafbb97cd_1_6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0fafbb97cd_1_63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10fafbb97cd_1_63"/>
          <p:cNvSpPr txBox="1">
            <a:spLocks noGrp="1"/>
          </p:cNvSpPr>
          <p:nvPr>
            <p:ph type="sldNum" idx="12"/>
          </p:nvPr>
        </p:nvSpPr>
        <p:spPr>
          <a:xfrm>
            <a:off x="609600" y="6400801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fafbb97cd_1_67"/>
          <p:cNvSpPr txBox="1">
            <a:spLocks noGrp="1"/>
          </p:cNvSpPr>
          <p:nvPr>
            <p:ph type="sldNum" idx="12"/>
          </p:nvPr>
        </p:nvSpPr>
        <p:spPr>
          <a:xfrm>
            <a:off x="609600" y="6400801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Slide with Title">
  <p:cSld name="Transition Slide with Title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8" y="1093154"/>
            <a:ext cx="12185243" cy="43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ransition Slide with Title">
  <p:cSld name="2_Transition Slide with Title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59" y="1093154"/>
            <a:ext cx="12199360" cy="43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0fafbb97cd_0_8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0fafbb97cd_0_8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g10fafbb97cd_0_8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10fafbb97cd_0_8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g10fafbb97cd_0_8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10fafbb97cd_0_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10fafbb97cd_0_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0fafbb97cd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f7830eaddf_0_258"/>
          <p:cNvSpPr txBox="1">
            <a:spLocks noGrp="1"/>
          </p:cNvSpPr>
          <p:nvPr>
            <p:ph type="ctrTitle"/>
          </p:nvPr>
        </p:nvSpPr>
        <p:spPr>
          <a:xfrm>
            <a:off x="4948859" y="2097024"/>
            <a:ext cx="65727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"/>
              <a:buNone/>
              <a:defRPr sz="45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gf7830eaddf_0_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7150" y="339009"/>
            <a:ext cx="1511300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fd20088209_0_3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fd20088209_0_3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fd20088209_0_3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fd20088209_0_3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fd20088209_0_3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d0665f4262_0_25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d0665f4262_0_252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5384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d0665f4262_0_252"/>
          <p:cNvSpPr txBox="1">
            <a:spLocks noGrp="1"/>
          </p:cNvSpPr>
          <p:nvPr>
            <p:ph type="body" idx="2"/>
          </p:nvPr>
        </p:nvSpPr>
        <p:spPr>
          <a:xfrm>
            <a:off x="6197600" y="838200"/>
            <a:ext cx="5384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d0665f4262_0_252"/>
          <p:cNvSpPr txBox="1">
            <a:spLocks noGrp="1"/>
          </p:cNvSpPr>
          <p:nvPr>
            <p:ph type="sldNum" idx="12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d0665f4262_0_25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d0665f4262_0_257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d0665f4262_0_257"/>
          <p:cNvSpPr txBox="1">
            <a:spLocks noGrp="1"/>
          </p:cNvSpPr>
          <p:nvPr>
            <p:ph type="sldNum" idx="12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Cover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ctrTitle"/>
          </p:nvPr>
        </p:nvSpPr>
        <p:spPr>
          <a:xfrm>
            <a:off x="614413" y="1122363"/>
            <a:ext cx="9144000" cy="58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ubTitle" idx="1"/>
          </p:nvPr>
        </p:nvSpPr>
        <p:spPr>
          <a:xfrm>
            <a:off x="614413" y="170275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4000"/>
              <a:buNone/>
              <a:defRPr sz="4000">
                <a:solidFill>
                  <a:srgbClr val="75707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60969" y="430176"/>
            <a:ext cx="1816619" cy="54172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/>
          <p:nvPr/>
        </p:nvSpPr>
        <p:spPr>
          <a:xfrm rot="5400000">
            <a:off x="10611293" y="-852881"/>
            <a:ext cx="113415" cy="181917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20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/>
          <p:nvPr/>
        </p:nvSpPr>
        <p:spPr>
          <a:xfrm rot="5400000">
            <a:off x="11158557" y="20202"/>
            <a:ext cx="113414" cy="73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/>
          <p:nvPr/>
        </p:nvSpPr>
        <p:spPr>
          <a:xfrm rot="5400000">
            <a:off x="11017042" y="20202"/>
            <a:ext cx="113414" cy="73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 rot="5400000">
            <a:off x="10768266" y="-106576"/>
            <a:ext cx="113414" cy="326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77" y="2880719"/>
            <a:ext cx="11179045" cy="397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Slide with Title">
  <p:cSld name="Transition Slide with Titl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8" y="1093154"/>
            <a:ext cx="12185243" cy="43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8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961529"/>
            <a:ext cx="12192000" cy="8964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8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5961529"/>
            <a:ext cx="12192000" cy="8964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l="-113" t="17463" r="129"/>
          <a:stretch/>
        </p:blipFill>
        <p:spPr>
          <a:xfrm>
            <a:off x="1909946" y="991059"/>
            <a:ext cx="8372107" cy="496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1909946" y="5489749"/>
            <a:ext cx="8372106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November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(Q</a:t>
            </a:r>
            <a:r>
              <a:rPr lang="en-US" sz="1200"/>
              <a:t>4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62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Quality Workforce Committee</a:t>
            </a:r>
            <a:endParaRPr sz="4300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48c1b0cb1_0_8"/>
          <p:cNvSpPr txBox="1">
            <a:spLocks noGrp="1"/>
          </p:cNvSpPr>
          <p:nvPr>
            <p:ph type="title"/>
          </p:nvPr>
        </p:nvSpPr>
        <p:spPr>
          <a:xfrm>
            <a:off x="170175" y="-199275"/>
            <a:ext cx="11781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03B67"/>
                </a:solidFill>
              </a:rPr>
              <a:t>Proposed Council Structure Changes</a:t>
            </a:r>
            <a:endParaRPr sz="3300" b="1">
              <a:solidFill>
                <a:srgbClr val="003B67"/>
              </a:solidFill>
            </a:endParaRPr>
          </a:p>
        </p:txBody>
      </p:sp>
      <p:sp>
        <p:nvSpPr>
          <p:cNvPr id="188" name="Google Shape;188;g1748c1b0cb1_0_8"/>
          <p:cNvSpPr txBox="1">
            <a:spLocks noGrp="1"/>
          </p:cNvSpPr>
          <p:nvPr>
            <p:ph type="body" idx="1"/>
          </p:nvPr>
        </p:nvSpPr>
        <p:spPr>
          <a:xfrm>
            <a:off x="199425" y="1109100"/>
            <a:ext cx="11723100" cy="46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National Governors Association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Best Practices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Challenges</a:t>
            </a:r>
            <a:endParaRPr>
              <a:solidFill>
                <a:srgbClr val="003B6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Committees vs. Workgroups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Beginning 1st Quarter 2023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Effectiveness and Efficiency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Statewide Collaboration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Strategic Plan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Initiatives and Priorities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Compliance vs. Statewide Expectations and Impact</a:t>
            </a:r>
            <a:endParaRPr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748c1b0cb1_0_14"/>
          <p:cNvSpPr/>
          <p:nvPr/>
        </p:nvSpPr>
        <p:spPr>
          <a:xfrm>
            <a:off x="4324625" y="789370"/>
            <a:ext cx="3799062" cy="75432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Workforce Arizona Council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195" name="Google Shape;195;g1748c1b0cb1_0_14"/>
          <p:cNvSpPr/>
          <p:nvPr/>
        </p:nvSpPr>
        <p:spPr>
          <a:xfrm>
            <a:off x="4338125" y="2102525"/>
            <a:ext cx="3799062" cy="75432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 Executive Committee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196" name="Google Shape;196;g1748c1b0cb1_0_14"/>
          <p:cNvSpPr/>
          <p:nvPr/>
        </p:nvSpPr>
        <p:spPr>
          <a:xfrm>
            <a:off x="599775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Business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197" name="Google Shape;197;g1748c1b0cb1_0_14"/>
          <p:cNvSpPr/>
          <p:nvPr/>
        </p:nvSpPr>
        <p:spPr>
          <a:xfrm>
            <a:off x="962400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Priority Populations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198" name="Google Shape;198;g1748c1b0cb1_0_14"/>
          <p:cNvSpPr/>
          <p:nvPr/>
        </p:nvSpPr>
        <p:spPr>
          <a:xfrm>
            <a:off x="513305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Education</a:t>
            </a:r>
            <a:endParaRPr sz="2100">
              <a:solidFill>
                <a:srgbClr val="003B67"/>
              </a:solidFill>
            </a:endParaRPr>
          </a:p>
        </p:txBody>
      </p:sp>
      <p:cxnSp>
        <p:nvCxnSpPr>
          <p:cNvPr id="199" name="Google Shape;199;g1748c1b0cb1_0_14"/>
          <p:cNvCxnSpPr>
            <a:stCxn id="194" idx="2"/>
            <a:endCxn id="195" idx="0"/>
          </p:cNvCxnSpPr>
          <p:nvPr/>
        </p:nvCxnSpPr>
        <p:spPr>
          <a:xfrm>
            <a:off x="6224156" y="1543696"/>
            <a:ext cx="13500" cy="55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g1748c1b0cb1_0_14"/>
          <p:cNvCxnSpPr>
            <a:stCxn id="195" idx="2"/>
          </p:cNvCxnSpPr>
          <p:nvPr/>
        </p:nvCxnSpPr>
        <p:spPr>
          <a:xfrm>
            <a:off x="6237656" y="2856851"/>
            <a:ext cx="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g1748c1b0cb1_0_14"/>
          <p:cNvCxnSpPr/>
          <p:nvPr/>
        </p:nvCxnSpPr>
        <p:spPr>
          <a:xfrm rot="10800000" flipH="1">
            <a:off x="6237650" y="3153250"/>
            <a:ext cx="45264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g1748c1b0cb1_0_14"/>
          <p:cNvCxnSpPr/>
          <p:nvPr/>
        </p:nvCxnSpPr>
        <p:spPr>
          <a:xfrm rot="10800000" flipH="1">
            <a:off x="1684175" y="3166775"/>
            <a:ext cx="45534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g1748c1b0cb1_0_14"/>
          <p:cNvCxnSpPr/>
          <p:nvPr/>
        </p:nvCxnSpPr>
        <p:spPr>
          <a:xfrm>
            <a:off x="6237647" y="3153250"/>
            <a:ext cx="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g1748c1b0cb1_0_14"/>
          <p:cNvCxnSpPr/>
          <p:nvPr/>
        </p:nvCxnSpPr>
        <p:spPr>
          <a:xfrm>
            <a:off x="10764047" y="3153250"/>
            <a:ext cx="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g1748c1b0cb1_0_14"/>
          <p:cNvCxnSpPr/>
          <p:nvPr/>
        </p:nvCxnSpPr>
        <p:spPr>
          <a:xfrm>
            <a:off x="1684175" y="3193750"/>
            <a:ext cx="420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g1748c1b0cb1_0_14"/>
          <p:cNvSpPr txBox="1"/>
          <p:nvPr/>
        </p:nvSpPr>
        <p:spPr>
          <a:xfrm>
            <a:off x="175100" y="4695450"/>
            <a:ext cx="338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Work Based Learning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Broadband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Apprenticeships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07" name="Google Shape;207;g1748c1b0cb1_0_14"/>
          <p:cNvSpPr txBox="1"/>
          <p:nvPr/>
        </p:nvSpPr>
        <p:spPr>
          <a:xfrm>
            <a:off x="4991400" y="4776300"/>
            <a:ext cx="22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748c1b0cb1_0_14"/>
          <p:cNvSpPr txBox="1"/>
          <p:nvPr/>
        </p:nvSpPr>
        <p:spPr>
          <a:xfrm>
            <a:off x="4546800" y="4637700"/>
            <a:ext cx="3098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CTE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STEM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Career Pathways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Apprenticeships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09" name="Google Shape;209;g1748c1b0cb1_0_14"/>
          <p:cNvSpPr txBox="1"/>
          <p:nvPr/>
        </p:nvSpPr>
        <p:spPr>
          <a:xfrm>
            <a:off x="8560000" y="4637700"/>
            <a:ext cx="363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Youth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Digital Equity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Integrated Service Delivery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Research and Evaluation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10" name="Google Shape;210;g1748c1b0cb1_0_14"/>
          <p:cNvSpPr txBox="1"/>
          <p:nvPr/>
        </p:nvSpPr>
        <p:spPr>
          <a:xfrm>
            <a:off x="8716375" y="1971796"/>
            <a:ext cx="3354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Policy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WIOA Reauthorization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Compliance Approvals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11" name="Google Shape;211;g1748c1b0cb1_0_14"/>
          <p:cNvSpPr/>
          <p:nvPr/>
        </p:nvSpPr>
        <p:spPr>
          <a:xfrm>
            <a:off x="8305550" y="2210350"/>
            <a:ext cx="390600" cy="6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748c1b0cb1_0_14"/>
          <p:cNvSpPr/>
          <p:nvPr/>
        </p:nvSpPr>
        <p:spPr>
          <a:xfrm>
            <a:off x="1363025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748c1b0cb1_0_14"/>
          <p:cNvSpPr/>
          <p:nvPr/>
        </p:nvSpPr>
        <p:spPr>
          <a:xfrm>
            <a:off x="5907650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748c1b0cb1_0_14"/>
          <p:cNvSpPr/>
          <p:nvPr/>
        </p:nvSpPr>
        <p:spPr>
          <a:xfrm>
            <a:off x="10405350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748c1b0cb1_0_14"/>
          <p:cNvSpPr/>
          <p:nvPr/>
        </p:nvSpPr>
        <p:spPr>
          <a:xfrm>
            <a:off x="8305550" y="843300"/>
            <a:ext cx="390600" cy="6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748c1b0cb1_0_14"/>
          <p:cNvSpPr txBox="1"/>
          <p:nvPr/>
        </p:nvSpPr>
        <p:spPr>
          <a:xfrm>
            <a:off x="8716375" y="666500"/>
            <a:ext cx="327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Implementation of Robust and Effective Workforce System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17" name="Google Shape;217;g1748c1b0cb1_0_14"/>
          <p:cNvSpPr txBox="1"/>
          <p:nvPr/>
        </p:nvSpPr>
        <p:spPr>
          <a:xfrm>
            <a:off x="175100" y="432000"/>
            <a:ext cx="3462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03B67"/>
                </a:solidFill>
              </a:rPr>
              <a:t>Draft Structure</a:t>
            </a:r>
            <a:endParaRPr sz="3300" b="1"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</a:rPr>
              <a:t>***Additional Workgroups may be created as needed</a:t>
            </a:r>
            <a:endParaRPr sz="1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748c1b0cb1_0_42"/>
          <p:cNvSpPr txBox="1">
            <a:spLocks noGrp="1"/>
          </p:cNvSpPr>
          <p:nvPr>
            <p:ph type="body" idx="1"/>
          </p:nvPr>
        </p:nvSpPr>
        <p:spPr>
          <a:xfrm>
            <a:off x="979500" y="875500"/>
            <a:ext cx="100194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Questions 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&amp; 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Comments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solidFill>
                <a:srgbClr val="003B67"/>
              </a:solidFill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eee4d89dc_0_3"/>
          <p:cNvSpPr txBox="1">
            <a:spLocks noGrp="1"/>
          </p:cNvSpPr>
          <p:nvPr>
            <p:ph type="title"/>
          </p:nvPr>
        </p:nvSpPr>
        <p:spPr>
          <a:xfrm>
            <a:off x="395250" y="200025"/>
            <a:ext cx="114015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00" b="1">
                <a:solidFill>
                  <a:srgbClr val="003B67"/>
                </a:solidFill>
              </a:rPr>
              <a:t>ACRC Program Updates- Fall</a:t>
            </a:r>
            <a:r>
              <a:rPr lang="en-US" sz="3800" b="1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2022</a:t>
            </a:r>
            <a:endParaRPr sz="3800" b="1"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000"/>
              <a:buChar char="➢"/>
            </a:pPr>
            <a:r>
              <a:rPr lang="en-US" sz="2000">
                <a:solidFill>
                  <a:srgbClr val="003B67"/>
                </a:solidFill>
                <a:highlight>
                  <a:srgbClr val="FFFFFF"/>
                </a:highlight>
              </a:rPr>
              <a:t>Ad</a:t>
            </a: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ditional companion assessment and skill development in Digital Literacy - foundational level available launched and trending  </a:t>
            </a:r>
            <a:endParaRPr sz="2000">
              <a:solidFill>
                <a:srgbClr val="003B67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000"/>
              <a:buChar char="➢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RFP issued/proposal offering closes Nov. 4th for 5-year continuation of full program - RFP process to be finalized by Jan. 2023</a:t>
            </a:r>
            <a:endParaRPr sz="2000">
              <a:solidFill>
                <a:srgbClr val="003B67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100">
              <a:solidFill>
                <a:srgbClr val="003B67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64719"/>
              </a:buClr>
              <a:buSzPts val="2000"/>
              <a:buChar char="➢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Q1 (Jul-Sep) 2022 - </a:t>
            </a:r>
            <a:r>
              <a:rPr lang="en-US" sz="2000" b="1" i="1">
                <a:solidFill>
                  <a:srgbClr val="003B67"/>
                </a:solidFill>
                <a:highlight>
                  <a:schemeClr val="lt1"/>
                </a:highlight>
              </a:rPr>
              <a:t>all</a:t>
            </a: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 data outpaced Q1 2021 - certs earned, hours in platform, meas. gains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000"/>
              <a:buChar char="➢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Professional Skills certificate heavily trending with active partners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000"/>
              <a:buChar char="➢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Some ARIZONA@WORK participation has improved since summer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000"/>
              <a:buChar char="➢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AZ@WORK enrolled 450 vs. 2000 from other partners Jan-Oct ‘22</a:t>
            </a:r>
            <a:endParaRPr sz="2000">
              <a:solidFill>
                <a:srgbClr val="003B6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8b7c0845_0_124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Apprenticeships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14" name="Google Shape;114;ge78b7c0845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8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e78b7c0845_0_124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e78b7c0845_0_124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IRAPs and NGA Action Labs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7bc8d02b4_1_19"/>
          <p:cNvSpPr txBox="1">
            <a:spLocks noGrp="1"/>
          </p:cNvSpPr>
          <p:nvPr>
            <p:ph type="body" idx="1"/>
          </p:nvPr>
        </p:nvSpPr>
        <p:spPr>
          <a:xfrm>
            <a:off x="44950" y="404150"/>
            <a:ext cx="12057300" cy="542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1C4587"/>
                </a:solidFill>
              </a:rPr>
              <a:t>Final Rule to Rescind the Industry Recognized Apprenticeship Program</a:t>
            </a:r>
            <a:endParaRPr>
              <a:solidFill>
                <a:srgbClr val="1C458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1C4587"/>
                </a:solidFill>
              </a:rPr>
              <a:t>Effective November 25, 2023</a:t>
            </a:r>
            <a:endParaRPr>
              <a:solidFill>
                <a:srgbClr val="1C458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1C4587"/>
                </a:solidFill>
              </a:rPr>
              <a:t>Direct all resources back to Registered Apprenticeships</a:t>
            </a:r>
            <a:endParaRPr>
              <a:solidFill>
                <a:srgbClr val="1C4587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</a:pPr>
            <a:r>
              <a:rPr lang="en-US">
                <a:solidFill>
                  <a:srgbClr val="1C4587"/>
                </a:solidFill>
              </a:rPr>
              <a:t>Good Paying Jobs</a:t>
            </a:r>
            <a:endParaRPr>
              <a:solidFill>
                <a:srgbClr val="1C4587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</a:pPr>
            <a:r>
              <a:rPr lang="en-US">
                <a:solidFill>
                  <a:srgbClr val="1C4587"/>
                </a:solidFill>
              </a:rPr>
              <a:t>Create reliable pathways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1C4587"/>
                </a:solidFill>
              </a:rPr>
              <a:t>NGA Youth Apprenticeship Action Labs</a:t>
            </a:r>
            <a:endParaRPr>
              <a:solidFill>
                <a:srgbClr val="1C458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1C4587"/>
                </a:solidFill>
              </a:rPr>
              <a:t>October 26th and 27th</a:t>
            </a:r>
            <a:endParaRPr>
              <a:solidFill>
                <a:srgbClr val="1C458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1C4587"/>
                </a:solidFill>
              </a:rPr>
              <a:t>State representation- DES/OEO/EDU</a:t>
            </a:r>
            <a:endParaRPr>
              <a:solidFill>
                <a:srgbClr val="1C458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1C4587"/>
                </a:solidFill>
              </a:rPr>
              <a:t>Policy Landscape</a:t>
            </a:r>
            <a:endParaRPr>
              <a:solidFill>
                <a:srgbClr val="1C458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1C4587"/>
                </a:solidFill>
              </a:rPr>
              <a:t>Funding Mechanism</a:t>
            </a:r>
            <a:endParaRPr>
              <a:solidFill>
                <a:srgbClr val="1C458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1C4587"/>
                </a:solidFill>
              </a:rPr>
              <a:t>Next Steps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e607ccfba_0_30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ADE Career Expo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29" name="Google Shape;129;g13e607ccfb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3e607ccfba_0_30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3e607ccfba_0_30"/>
          <p:cNvSpPr txBox="1"/>
          <p:nvPr/>
        </p:nvSpPr>
        <p:spPr>
          <a:xfrm>
            <a:off x="3517950" y="3389888"/>
            <a:ext cx="5156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lt1"/>
                </a:solidFill>
              </a:rPr>
              <a:t>Jobs in Education Industry</a:t>
            </a:r>
            <a:r>
              <a:rPr lang="en-US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5819a85cb_0_1"/>
          <p:cNvSpPr txBox="1">
            <a:spLocks noGrp="1"/>
          </p:cNvSpPr>
          <p:nvPr>
            <p:ph type="title"/>
          </p:nvPr>
        </p:nvSpPr>
        <p:spPr>
          <a:xfrm>
            <a:off x="6447825" y="235225"/>
            <a:ext cx="52578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BF0D3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/>
          </a:p>
        </p:txBody>
      </p:sp>
      <p:grpSp>
        <p:nvGrpSpPr>
          <p:cNvPr id="138" name="Google Shape;138;g175819a85cb_0_1"/>
          <p:cNvGrpSpPr/>
          <p:nvPr/>
        </p:nvGrpSpPr>
        <p:grpSpPr>
          <a:xfrm>
            <a:off x="75" y="-74423"/>
            <a:ext cx="12191857" cy="2464512"/>
            <a:chOff x="0" y="-38100"/>
            <a:chExt cx="4869536" cy="850800"/>
          </a:xfrm>
        </p:grpSpPr>
        <p:sp>
          <p:nvSpPr>
            <p:cNvPr id="139" name="Google Shape;139;g175819a85cb_0_1"/>
            <p:cNvSpPr/>
            <p:nvPr/>
          </p:nvSpPr>
          <p:spPr>
            <a:xfrm>
              <a:off x="0" y="3"/>
              <a:ext cx="4869536" cy="515590"/>
            </a:xfrm>
            <a:custGeom>
              <a:avLst/>
              <a:gdLst/>
              <a:ahLst/>
              <a:cxnLst/>
              <a:rect l="l" t="t" r="r" b="b"/>
              <a:pathLst>
                <a:path w="4869536" h="494571" extrusionOk="0">
                  <a:moveTo>
                    <a:pt x="0" y="0"/>
                  </a:moveTo>
                  <a:lnTo>
                    <a:pt x="4869536" y="0"/>
                  </a:lnTo>
                  <a:lnTo>
                    <a:pt x="4869536" y="494571"/>
                  </a:lnTo>
                  <a:lnTo>
                    <a:pt x="0" y="494571"/>
                  </a:lnTo>
                  <a:close/>
                </a:path>
              </a:pathLst>
            </a:custGeom>
            <a:solidFill>
              <a:srgbClr val="0121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g175819a85cb_0_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175819a85cb_0_1"/>
          <p:cNvSpPr txBox="1"/>
          <p:nvPr/>
        </p:nvSpPr>
        <p:spPr>
          <a:xfrm>
            <a:off x="-11" y="135926"/>
            <a:ext cx="8600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CAF17"/>
                </a:solidFill>
                <a:latin typeface="Raleway"/>
                <a:ea typeface="Raleway"/>
                <a:cs typeface="Raleway"/>
                <a:sym typeface="Raleway"/>
              </a:rPr>
              <a:t>ARIZONA EDUCATION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CAF17"/>
                </a:solidFill>
                <a:latin typeface="Raleway"/>
                <a:ea typeface="Raleway"/>
                <a:cs typeface="Raleway"/>
                <a:sym typeface="Raleway"/>
              </a:rPr>
              <a:t>JOB FAIR &amp; CAREER EXPO</a:t>
            </a:r>
            <a:endParaRPr/>
          </a:p>
        </p:txBody>
      </p:sp>
      <p:pic>
        <p:nvPicPr>
          <p:cNvPr id="142" name="Google Shape;142;g175819a85c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" y="0"/>
            <a:ext cx="1564852" cy="15648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75819a85cb_0_1"/>
          <p:cNvSpPr txBox="1"/>
          <p:nvPr/>
        </p:nvSpPr>
        <p:spPr>
          <a:xfrm>
            <a:off x="6625798" y="267376"/>
            <a:ext cx="737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CAF17"/>
                </a:solidFill>
                <a:latin typeface="Raleway"/>
                <a:ea typeface="Raleway"/>
                <a:cs typeface="Raleway"/>
                <a:sym typeface="Raleway"/>
              </a:rPr>
              <a:t>REGISTER TODAY</a:t>
            </a:r>
            <a:endParaRPr/>
          </a:p>
        </p:txBody>
      </p:sp>
      <p:sp>
        <p:nvSpPr>
          <p:cNvPr id="144" name="Google Shape;144;g175819a85cb_0_1"/>
          <p:cNvSpPr txBox="1"/>
          <p:nvPr/>
        </p:nvSpPr>
        <p:spPr>
          <a:xfrm>
            <a:off x="8195292" y="797855"/>
            <a:ext cx="365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CAF17"/>
                </a:solidFill>
                <a:latin typeface="Roboto"/>
                <a:ea typeface="Roboto"/>
                <a:cs typeface="Roboto"/>
                <a:sym typeface="Roboto"/>
              </a:rPr>
              <a:t>bit.ly/3ChPQob</a:t>
            </a:r>
            <a:endParaRPr/>
          </a:p>
        </p:txBody>
      </p:sp>
      <p:grpSp>
        <p:nvGrpSpPr>
          <p:cNvPr id="145" name="Google Shape;145;g175819a85cb_0_1"/>
          <p:cNvGrpSpPr/>
          <p:nvPr/>
        </p:nvGrpSpPr>
        <p:grpSpPr>
          <a:xfrm>
            <a:off x="315350" y="1785377"/>
            <a:ext cx="7643791" cy="2972695"/>
            <a:chOff x="0" y="-38100"/>
            <a:chExt cx="2312936" cy="850800"/>
          </a:xfrm>
        </p:grpSpPr>
        <p:sp>
          <p:nvSpPr>
            <p:cNvPr id="146" name="Google Shape;146;g175819a85cb_0_1"/>
            <p:cNvSpPr/>
            <p:nvPr/>
          </p:nvSpPr>
          <p:spPr>
            <a:xfrm>
              <a:off x="0" y="0"/>
              <a:ext cx="2312936" cy="751818"/>
            </a:xfrm>
            <a:custGeom>
              <a:avLst/>
              <a:gdLst/>
              <a:ahLst/>
              <a:cxnLst/>
              <a:rect l="l" t="t" r="r" b="b"/>
              <a:pathLst>
                <a:path w="2312936" h="751818" extrusionOk="0">
                  <a:moveTo>
                    <a:pt x="0" y="0"/>
                  </a:moveTo>
                  <a:lnTo>
                    <a:pt x="2312936" y="0"/>
                  </a:lnTo>
                  <a:lnTo>
                    <a:pt x="2312936" y="751818"/>
                  </a:lnTo>
                  <a:lnTo>
                    <a:pt x="0" y="751818"/>
                  </a:lnTo>
                  <a:close/>
                </a:path>
              </a:pathLst>
            </a:custGeom>
            <a:solidFill>
              <a:srgbClr val="BF0D3E"/>
            </a:solidFill>
            <a:ln>
              <a:noFill/>
            </a:ln>
          </p:spPr>
        </p:sp>
        <p:sp>
          <p:nvSpPr>
            <p:cNvPr id="147" name="Google Shape;147;g175819a85cb_0_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g175819a85cb_0_1"/>
          <p:cNvSpPr txBox="1"/>
          <p:nvPr/>
        </p:nvSpPr>
        <p:spPr>
          <a:xfrm>
            <a:off x="640939" y="1966834"/>
            <a:ext cx="73182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NEW CAREER EXPO</a:t>
            </a:r>
            <a:endParaRPr/>
          </a:p>
        </p:txBody>
      </p:sp>
      <p:grpSp>
        <p:nvGrpSpPr>
          <p:cNvPr id="149" name="Google Shape;149;g175819a85cb_0_1"/>
          <p:cNvGrpSpPr/>
          <p:nvPr/>
        </p:nvGrpSpPr>
        <p:grpSpPr>
          <a:xfrm>
            <a:off x="7925700" y="1848859"/>
            <a:ext cx="4196795" cy="4054055"/>
            <a:chOff x="-23120" y="-221032"/>
            <a:chExt cx="6542159" cy="6637288"/>
          </a:xfrm>
        </p:grpSpPr>
        <p:sp>
          <p:nvSpPr>
            <p:cNvPr id="150" name="Google Shape;150;g175819a85cb_0_1"/>
            <p:cNvSpPr/>
            <p:nvPr/>
          </p:nvSpPr>
          <p:spPr>
            <a:xfrm>
              <a:off x="-23120" y="-221032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5529" r="-3388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g175819a85cb_0_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8F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g175819a85cb_0_1"/>
          <p:cNvGrpSpPr/>
          <p:nvPr/>
        </p:nvGrpSpPr>
        <p:grpSpPr>
          <a:xfrm>
            <a:off x="479058" y="4570949"/>
            <a:ext cx="5968763" cy="2350931"/>
            <a:chOff x="0" y="-38100"/>
            <a:chExt cx="2312936" cy="850800"/>
          </a:xfrm>
        </p:grpSpPr>
        <p:sp>
          <p:nvSpPr>
            <p:cNvPr id="153" name="Google Shape;153;g175819a85cb_0_1"/>
            <p:cNvSpPr/>
            <p:nvPr/>
          </p:nvSpPr>
          <p:spPr>
            <a:xfrm>
              <a:off x="0" y="0"/>
              <a:ext cx="2312936" cy="406400"/>
            </a:xfrm>
            <a:custGeom>
              <a:avLst/>
              <a:gdLst/>
              <a:ahLst/>
              <a:cxnLst/>
              <a:rect l="l" t="t" r="r" b="b"/>
              <a:pathLst>
                <a:path w="2312936" h="406400" extrusionOk="0">
                  <a:moveTo>
                    <a:pt x="0" y="0"/>
                  </a:moveTo>
                  <a:lnTo>
                    <a:pt x="2312936" y="0"/>
                  </a:lnTo>
                  <a:lnTo>
                    <a:pt x="2312936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</p:sp>
        <p:sp>
          <p:nvSpPr>
            <p:cNvPr id="154" name="Google Shape;154;g175819a85cb_0_1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g175819a85cb_0_1"/>
          <p:cNvSpPr txBox="1"/>
          <p:nvPr/>
        </p:nvSpPr>
        <p:spPr>
          <a:xfrm>
            <a:off x="1120288" y="4758075"/>
            <a:ext cx="46863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February 4th </a:t>
            </a:r>
            <a:endParaRPr sz="120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8:00 AM - 2:00 PM  </a:t>
            </a:r>
            <a:endParaRPr sz="1200"/>
          </a:p>
        </p:txBody>
      </p:sp>
      <p:sp>
        <p:nvSpPr>
          <p:cNvPr id="156" name="Google Shape;156;g175819a85cb_0_1"/>
          <p:cNvSpPr txBox="1"/>
          <p:nvPr/>
        </p:nvSpPr>
        <p:spPr>
          <a:xfrm>
            <a:off x="478138" y="2397802"/>
            <a:ext cx="7318200" cy="1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ADE is partnering with education HR leaders to provide a Career</a:t>
            </a:r>
            <a:endParaRPr/>
          </a:p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Expo as a resource for job seekers. Sessions will introduce the </a:t>
            </a:r>
            <a:endParaRPr/>
          </a:p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benefits and career pathways available to those working in Arizona</a:t>
            </a:r>
            <a:endParaRPr/>
          </a:p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schools. Workshops will provide tips for resumés and interview </a:t>
            </a:r>
            <a:endParaRPr/>
          </a:p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practice.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77bc8d02b4_1_0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AZ Quest Grant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63" name="Google Shape;163;g177bc8d02b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77bc8d02b4_1_0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77bc8d02b4_1_0"/>
          <p:cNvSpPr txBox="1"/>
          <p:nvPr/>
        </p:nvSpPr>
        <p:spPr>
          <a:xfrm>
            <a:off x="3517950" y="3389888"/>
            <a:ext cx="5156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lt1"/>
                </a:solidFill>
              </a:rPr>
              <a:t>Award and Overview</a:t>
            </a:r>
            <a:r>
              <a:rPr lang="en-US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77bc8d02b4_1_25"/>
          <p:cNvSpPr txBox="1">
            <a:spLocks noGrp="1"/>
          </p:cNvSpPr>
          <p:nvPr>
            <p:ph type="title"/>
          </p:nvPr>
        </p:nvSpPr>
        <p:spPr>
          <a:xfrm>
            <a:off x="181350" y="65950"/>
            <a:ext cx="10683300" cy="72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73763"/>
                </a:solidFill>
              </a:rPr>
              <a:t>DOL National Dislocated Worker Grant</a:t>
            </a:r>
            <a:endParaRPr sz="3300" b="1">
              <a:solidFill>
                <a:srgbClr val="073763"/>
              </a:solidFill>
            </a:endParaRPr>
          </a:p>
        </p:txBody>
      </p:sp>
      <p:sp>
        <p:nvSpPr>
          <p:cNvPr id="172" name="Google Shape;172;g177bc8d02b4_1_25"/>
          <p:cNvSpPr txBox="1">
            <a:spLocks noGrp="1"/>
          </p:cNvSpPr>
          <p:nvPr>
            <p:ph type="body" idx="1"/>
          </p:nvPr>
        </p:nvSpPr>
        <p:spPr>
          <a:xfrm>
            <a:off x="181350" y="791350"/>
            <a:ext cx="11704800" cy="486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Arizona QUEST $15 million award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6 Local Workforce Development Areas</a:t>
            </a:r>
            <a:endParaRPr sz="2200">
              <a:solidFill>
                <a:srgbClr val="073763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-US" sz="2200">
                <a:solidFill>
                  <a:srgbClr val="073763"/>
                </a:solidFill>
              </a:rPr>
              <a:t>Cochise, Maricopa (City of Phoenix), Mohave/La Paz, Pima, Yavapai, and Yuma</a:t>
            </a:r>
            <a:endParaRPr sz="2200">
              <a:solidFill>
                <a:srgbClr val="073763"/>
              </a:solidFill>
            </a:endParaRPr>
          </a:p>
          <a:p>
            <a:pPr marL="13716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-US" sz="2200">
                <a:solidFill>
                  <a:srgbClr val="073763"/>
                </a:solidFill>
              </a:rPr>
              <a:t>1500 participants- Dislocated workers impacted by COVID-19</a:t>
            </a:r>
            <a:endParaRPr sz="2200">
              <a:solidFill>
                <a:srgbClr val="073763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3763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Industries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Healthcare, Manufacturing, Logistics, and Professional, Scientific and Technical Services</a:t>
            </a:r>
            <a:endParaRPr sz="22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Grant focus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Partnerships and Outreach</a:t>
            </a:r>
            <a:endParaRPr sz="22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Business Engagement  </a:t>
            </a:r>
            <a:endParaRPr sz="22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Employment and Training</a:t>
            </a:r>
            <a:endParaRPr sz="2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748c1b0cb1_0_0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C</a:t>
            </a:r>
            <a:r>
              <a:rPr lang="en-US" sz="3600" b="1">
                <a:solidFill>
                  <a:srgbClr val="003B67"/>
                </a:solidFill>
              </a:rPr>
              <a:t>ouncil Restructure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79" name="Google Shape;179;g1748c1b0cb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748c1b0cb1_0_0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748c1b0cb1_0_0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Committee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A Colo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54"/>
      </a:accent1>
      <a:accent2>
        <a:srgbClr val="E24824"/>
      </a:accent2>
      <a:accent3>
        <a:srgbClr val="A5A5A5"/>
      </a:accent3>
      <a:accent4>
        <a:srgbClr val="E76F44"/>
      </a:accent4>
      <a:accent5>
        <a:srgbClr val="E5A341"/>
      </a:accent5>
      <a:accent6>
        <a:srgbClr val="82A041"/>
      </a:accent6>
      <a:hlink>
        <a:srgbClr val="E76F4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ACA Colo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54"/>
      </a:accent1>
      <a:accent2>
        <a:srgbClr val="E24824"/>
      </a:accent2>
      <a:accent3>
        <a:srgbClr val="A5A5A5"/>
      </a:accent3>
      <a:accent4>
        <a:srgbClr val="E76F44"/>
      </a:accent4>
      <a:accent5>
        <a:srgbClr val="E5A341"/>
      </a:accent5>
      <a:accent6>
        <a:srgbClr val="82A041"/>
      </a:accent6>
      <a:hlink>
        <a:srgbClr val="E76F4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</vt:lpstr>
      <vt:lpstr>Calibri</vt:lpstr>
      <vt:lpstr>Raleway</vt:lpstr>
      <vt:lpstr>Arial</vt:lpstr>
      <vt:lpstr>1_Office Theme</vt:lpstr>
      <vt:lpstr>3_Office Theme</vt:lpstr>
      <vt:lpstr>Quality Workforce Committee</vt:lpstr>
      <vt:lpstr>ACRC Program Updates- Fall 2022   Additional companion assessment and skill development in Digital Literacy - foundational level available launched and trending   RFP issued/proposal offering closes Nov. 4th for 5-year continuation of full program - RFP process to be finalized by Jan. 2023  Q1 (Jul-Sep) 2022 - all data outpaced Q1 2021 - certs earned, hours in platform, meas. gains Professional Skills certificate heavily trending with active partners Some ARIZONA@WORK participation has improved since summer AZ@WORK enrolled 450 vs. 2000 from other partners Jan-Oct ‘22</vt:lpstr>
      <vt:lpstr>Apprenticeships </vt:lpstr>
      <vt:lpstr>PowerPoint Presentation</vt:lpstr>
      <vt:lpstr>ADE Career Expo</vt:lpstr>
      <vt:lpstr> </vt:lpstr>
      <vt:lpstr>AZ Quest Grant</vt:lpstr>
      <vt:lpstr>DOL National Dislocated Worker Grant</vt:lpstr>
      <vt:lpstr>Council Restructure</vt:lpstr>
      <vt:lpstr>Proposed Council Structure Changes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Workforce Committee</dc:title>
  <dc:creator>Lauren Wright</dc:creator>
  <cp:lastModifiedBy>Erin Gallagher</cp:lastModifiedBy>
  <cp:revision>1</cp:revision>
  <dcterms:created xsi:type="dcterms:W3CDTF">2020-04-24T05:57:28Z</dcterms:created>
  <dcterms:modified xsi:type="dcterms:W3CDTF">2022-10-31T20:07:12Z</dcterms:modified>
</cp:coreProperties>
</file>