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7010400" cy="9296400"/>
  <p:embeddedFontLst>
    <p:embeddedFont>
      <p:font typeface="Roboto"/>
      <p:regular r:id="rId30"/>
      <p:bold r:id="rId31"/>
      <p:italic r:id="rId32"/>
      <p:boldItalic r:id="rId33"/>
    </p:embeddedFont>
    <p:embeddedFont>
      <p:font typeface="Roboto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5">
          <p15:clr>
            <a:srgbClr val="9AA0A6"/>
          </p15:clr>
        </p15:guide>
      </p15:sldGuideLst>
    </p:ext>
    <p:ext uri="http://customooxmlschemas.google.com/">
      <go:slidesCustomData xmlns:go="http://customooxmlschemas.google.com/" r:id="rId38" roundtripDataSignature="AMtx7mhglKy7DnUku/qHDgs8P8EuERXZ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RobotoLight-bold.fntdata"/><Relationship Id="rId12" Type="http://schemas.openxmlformats.org/officeDocument/2006/relationships/slide" Target="slides/slide6.xml"/><Relationship Id="rId34" Type="http://schemas.openxmlformats.org/officeDocument/2006/relationships/font" Target="fonts/RobotoLight-regular.fntdata"/><Relationship Id="rId15" Type="http://schemas.openxmlformats.org/officeDocument/2006/relationships/slide" Target="slides/slide9.xml"/><Relationship Id="rId37" Type="http://schemas.openxmlformats.org/officeDocument/2006/relationships/font" Target="fonts/RobotoLight-boldItalic.fntdata"/><Relationship Id="rId14" Type="http://schemas.openxmlformats.org/officeDocument/2006/relationships/slide" Target="slides/slide8.xml"/><Relationship Id="rId36" Type="http://schemas.openxmlformats.org/officeDocument/2006/relationships/font" Target="fonts/RobotoLight-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9"/>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9"/>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18" name="Google Shape;118;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3f1df31fa_0_8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f3f1df31fa_0_8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88" name="Google Shape;188;gf3f1df31fa_0_87: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454307b2ea_6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1454307b2ea_6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97" name="Google Shape;197;g1454307b2ea_6_0: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86b209deaa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86b209deaa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03" name="Google Shape;203;g186b209deaa_0_0: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6a216d8c10_0_7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6a216d8c10_0_71: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12" name="Google Shape;212;g16a216d8c10_0_71: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85237ad11c_9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185237ad11c_9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19" name="Google Shape;219;g185237ad11c_9_0: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85237ad11c_9_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185237ad11c_9_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28" name="Google Shape;228;g185237ad11c_9_8: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85237ad11c_9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185237ad11c_9_1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35" name="Google Shape;235;g185237ad11c_9_14: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85237ad11c_9_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185237ad11c_9_2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42" name="Google Shape;242;g185237ad11c_9_20: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85237ad11c_9_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185237ad11c_9_2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49" name="Google Shape;249;g185237ad11c_9_26: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85237ad11c_9_3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85237ad11c_9_3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6" name="Google Shape;256;g185237ad11c_9_32:notes"/>
          <p:cNvSpPr txBox="1"/>
          <p:nvPr>
            <p:ph idx="12" type="sldNum"/>
          </p:nvPr>
        </p:nvSpPr>
        <p:spPr>
          <a:xfrm>
            <a:off x="3970938" y="8829969"/>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871afb49d_0_44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b871afb49d_0_44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26" name="Google Shape;126;gb871afb49d_0_449: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6a216d8c10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16a216d8c10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63" name="Google Shape;263;g16a216d8c10_0_0: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6a216d8c10_0_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6a216d8c10_0_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2" name="Google Shape;272;g16a216d8c10_0_8:notes"/>
          <p:cNvSpPr txBox="1"/>
          <p:nvPr>
            <p:ph idx="12" type="sldNum"/>
          </p:nvPr>
        </p:nvSpPr>
        <p:spPr>
          <a:xfrm>
            <a:off x="3970938" y="8829969"/>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6a216d8c10_0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6a216d8c10_0_1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9" name="Google Shape;279;g16a216d8c10_0_14:notes"/>
          <p:cNvSpPr txBox="1"/>
          <p:nvPr>
            <p:ph idx="12" type="sldNum"/>
          </p:nvPr>
        </p:nvSpPr>
        <p:spPr>
          <a:xfrm>
            <a:off x="3970938" y="8829969"/>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0a2fbb4100_0_3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10a2fbb4100_0_3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457200" rtl="0" algn="l">
              <a:lnSpc>
                <a:spcPct val="100000"/>
              </a:lnSpc>
              <a:spcBef>
                <a:spcPts val="0"/>
              </a:spcBef>
              <a:spcAft>
                <a:spcPts val="0"/>
              </a:spcAft>
              <a:buSzPts val="1400"/>
              <a:buNone/>
            </a:pPr>
            <a:r>
              <a:t/>
            </a:r>
            <a:endParaRPr sz="1000">
              <a:latin typeface="Arial"/>
              <a:ea typeface="Arial"/>
              <a:cs typeface="Arial"/>
              <a:sym typeface="Arial"/>
            </a:endParaRPr>
          </a:p>
        </p:txBody>
      </p:sp>
      <p:sp>
        <p:nvSpPr>
          <p:cNvPr id="308" name="Google Shape;308;g10a2fbb4100_0_37: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871afb49d_0_6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b871afb49d_0_6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rPr lang="en-US" sz="1000">
                <a:latin typeface="Arial"/>
                <a:ea typeface="Arial"/>
                <a:cs typeface="Arial"/>
                <a:sym typeface="Arial"/>
              </a:rPr>
              <a:t>In the 2016 Joint WIOA Final Rule, the Departments of Labor and Education initiated a phased approach to defining the effectiveness in serving employers' performance indicators. </a:t>
            </a:r>
            <a:r>
              <a:rPr lang="en-US" sz="1000">
                <a:latin typeface="Arial"/>
                <a:ea typeface="Arial"/>
                <a:cs typeface="Arial"/>
                <a:sym typeface="Arial"/>
              </a:rPr>
              <a:t>The Departments implemented a pilot to test the rigor and feasibility of the proposed approaches to inform the development of a standard definition of the effectiveness in serving employers performance indicator. The pilot tested all three approaches.</a:t>
            </a:r>
            <a:endParaRPr sz="1000">
              <a:latin typeface="Arial"/>
              <a:ea typeface="Arial"/>
              <a:cs typeface="Arial"/>
              <a:sym typeface="Arial"/>
            </a:endParaRPr>
          </a:p>
          <a:p>
            <a:pPr indent="0" lvl="0" marL="457200" rtl="0" algn="l">
              <a:lnSpc>
                <a:spcPct val="150000"/>
              </a:lnSpc>
              <a:spcBef>
                <a:spcPts val="0"/>
              </a:spcBef>
              <a:spcAft>
                <a:spcPts val="0"/>
              </a:spcAft>
              <a:buSzPts val="1400"/>
              <a:buNone/>
            </a:pPr>
            <a:r>
              <a:t/>
            </a:r>
            <a:endParaRPr sz="1000">
              <a:solidFill>
                <a:srgbClr val="003B67"/>
              </a:solidFill>
              <a:latin typeface="Arial"/>
              <a:ea typeface="Arial"/>
              <a:cs typeface="Arial"/>
              <a:sym typeface="Arial"/>
            </a:endParaRPr>
          </a:p>
        </p:txBody>
      </p:sp>
      <p:sp>
        <p:nvSpPr>
          <p:cNvPr id="135" name="Google Shape;135;gb871afb49d_0_68: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4383449448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14383449448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43" name="Google Shape;143;g14383449448_0_0: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84996394dc_0_3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84996394dc_0_3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1" name="Google Shape;151;g184996394dc_0_33:notes"/>
          <p:cNvSpPr txBox="1"/>
          <p:nvPr>
            <p:ph idx="12" type="sldNum"/>
          </p:nvPr>
        </p:nvSpPr>
        <p:spPr>
          <a:xfrm>
            <a:off x="3970938" y="8829969"/>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f3f1df31fa_0_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f3f1df31fa_0_1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457200" rtl="0" algn="l">
              <a:lnSpc>
                <a:spcPct val="150000"/>
              </a:lnSpc>
              <a:spcBef>
                <a:spcPts val="0"/>
              </a:spcBef>
              <a:spcAft>
                <a:spcPts val="0"/>
              </a:spcAft>
              <a:buSzPts val="1400"/>
              <a:buNone/>
            </a:pPr>
            <a:r>
              <a:t/>
            </a:r>
            <a:endParaRPr sz="1000">
              <a:solidFill>
                <a:srgbClr val="003B67"/>
              </a:solidFill>
              <a:latin typeface="Arial"/>
              <a:ea typeface="Arial"/>
              <a:cs typeface="Arial"/>
              <a:sym typeface="Arial"/>
            </a:endParaRPr>
          </a:p>
        </p:txBody>
      </p:sp>
      <p:sp>
        <p:nvSpPr>
          <p:cNvPr id="159" name="Google Shape;159;gf3f1df31fa_0_12:notes"/>
          <p:cNvSpPr txBox="1"/>
          <p:nvPr>
            <p:ph idx="12" type="sldNum"/>
          </p:nvPr>
        </p:nvSpPr>
        <p:spPr>
          <a:xfrm>
            <a:off x="3970938" y="8829969"/>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84996394dc_0_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84996394dc_0_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7" name="Google Shape;167;g184996394dc_0_3:notes"/>
          <p:cNvSpPr txBox="1"/>
          <p:nvPr>
            <p:ph idx="12" type="sldNum"/>
          </p:nvPr>
        </p:nvSpPr>
        <p:spPr>
          <a:xfrm>
            <a:off x="3970938" y="8829969"/>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84996394dc_0_1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84996394dc_0_1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ADES agrees with the limitations identified by DOL and DOE for the </a:t>
            </a:r>
            <a:r>
              <a:rPr lang="en-US" sz="1100">
                <a:latin typeface="Arial"/>
                <a:ea typeface="Arial"/>
                <a:cs typeface="Arial"/>
                <a:sym typeface="Arial"/>
              </a:rPr>
              <a:t>third approach considered, </a:t>
            </a:r>
            <a:r>
              <a:rPr lang="en-US" sz="1100">
                <a:latin typeface="Arial"/>
                <a:ea typeface="Arial"/>
                <a:cs typeface="Arial"/>
                <a:sym typeface="Arial"/>
              </a:rPr>
              <a:t> “Employer Penetration” </a:t>
            </a:r>
            <a:endParaRPr/>
          </a:p>
        </p:txBody>
      </p:sp>
      <p:sp>
        <p:nvSpPr>
          <p:cNvPr id="174" name="Google Shape;174;g184996394dc_0_15:notes"/>
          <p:cNvSpPr txBox="1"/>
          <p:nvPr>
            <p:ph idx="12" type="sldNum"/>
          </p:nvPr>
        </p:nvSpPr>
        <p:spPr>
          <a:xfrm>
            <a:off x="3970938" y="8829969"/>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84996394dc_0_2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84996394dc_0_2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1" name="Google Shape;181;g184996394dc_0_27:notes"/>
          <p:cNvSpPr txBox="1"/>
          <p:nvPr>
            <p:ph idx="12" type="sldNum"/>
          </p:nvPr>
        </p:nvSpPr>
        <p:spPr>
          <a:xfrm>
            <a:off x="3970938" y="8829969"/>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4.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6.jp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21.png"/><Relationship Id="rId4" Type="http://schemas.openxmlformats.org/officeDocument/2006/relationships/image" Target="../media/image1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3" name="Shape 13"/>
        <p:cNvGrpSpPr/>
        <p:nvPr/>
      </p:nvGrpSpPr>
      <p:grpSpPr>
        <a:xfrm>
          <a:off x="0" y="0"/>
          <a:ext cx="0" cy="0"/>
          <a:chOff x="0" y="0"/>
          <a:chExt cx="0" cy="0"/>
        </a:xfrm>
      </p:grpSpPr>
      <p:sp>
        <p:nvSpPr>
          <p:cNvPr id="14" name="Google Shape;14;p15"/>
          <p:cNvSpPr txBox="1"/>
          <p:nvPr>
            <p:ph type="title"/>
          </p:nvPr>
        </p:nvSpPr>
        <p:spPr>
          <a:xfrm>
            <a:off x="878590" y="641170"/>
            <a:ext cx="99861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body"/>
          </p:nvPr>
        </p:nvSpPr>
        <p:spPr>
          <a:xfrm>
            <a:off x="1423769" y="1181511"/>
            <a:ext cx="10019400" cy="3862800"/>
          </a:xfrm>
          <a:prstGeom prst="rect">
            <a:avLst/>
          </a:prstGeom>
          <a:noFill/>
          <a:ln>
            <a:noFill/>
          </a:ln>
        </p:spPr>
        <p:txBody>
          <a:bodyPr anchorCtr="0" anchor="t" bIns="45700" lIns="91425" spcFirstLastPara="1" rIns="91425" wrap="square" tIns="45700">
            <a:noAutofit/>
          </a:bodyPr>
          <a:lstStyle>
            <a:lvl1pPr indent="-342900" lvl="0" marL="457200" algn="l">
              <a:lnSpc>
                <a:spcPct val="150000"/>
              </a:lnSpc>
              <a:spcBef>
                <a:spcPts val="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roposal_Sky" showMasterSp="0">
  <p:cSld name="Title Slide Proposal_Sky">
    <p:bg>
      <p:bgPr>
        <a:solidFill>
          <a:schemeClr val="lt1"/>
        </a:solidFill>
      </p:bgPr>
    </p:bg>
    <p:spTree>
      <p:nvGrpSpPr>
        <p:cNvPr id="54" name="Shape 54"/>
        <p:cNvGrpSpPr/>
        <p:nvPr/>
      </p:nvGrpSpPr>
      <p:grpSpPr>
        <a:xfrm>
          <a:off x="0" y="0"/>
          <a:ext cx="0" cy="0"/>
          <a:chOff x="0" y="0"/>
          <a:chExt cx="0" cy="0"/>
        </a:xfrm>
      </p:grpSpPr>
      <p:pic>
        <p:nvPicPr>
          <p:cNvPr descr="People in crowds" id="55" name="Google Shape;55;gcb7f61d1ad_0_455"/>
          <p:cNvPicPr preferRelativeResize="0"/>
          <p:nvPr/>
        </p:nvPicPr>
        <p:blipFill rotWithShape="1">
          <a:blip r:embed="rId2">
            <a:alphaModFix/>
          </a:blip>
          <a:srcRect b="8403" l="0" r="0" t="7042"/>
          <a:stretch/>
        </p:blipFill>
        <p:spPr>
          <a:xfrm>
            <a:off x="-30480" y="-111761"/>
            <a:ext cx="12364719" cy="6969761"/>
          </a:xfrm>
          <a:prstGeom prst="rect">
            <a:avLst/>
          </a:prstGeom>
          <a:noFill/>
          <a:ln>
            <a:noFill/>
          </a:ln>
        </p:spPr>
      </p:pic>
      <p:sp>
        <p:nvSpPr>
          <p:cNvPr id="56" name="Google Shape;56;gcb7f61d1ad_0_455"/>
          <p:cNvSpPr/>
          <p:nvPr/>
        </p:nvSpPr>
        <p:spPr>
          <a:xfrm>
            <a:off x="-213360" y="-121918"/>
            <a:ext cx="12669600" cy="6969900"/>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gcb7f61d1ad_0_455"/>
          <p:cNvSpPr txBox="1"/>
          <p:nvPr>
            <p:ph idx="1" type="body"/>
          </p:nvPr>
        </p:nvSpPr>
        <p:spPr>
          <a:xfrm>
            <a:off x="2167128" y="3654134"/>
            <a:ext cx="4545000" cy="554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sz="1800">
                <a:solidFill>
                  <a:schemeClr val="accent1"/>
                </a:solidFill>
              </a:defRPr>
            </a:lvl1pPr>
            <a:lvl2pPr indent="-228600" lvl="1" marL="914400" algn="l">
              <a:lnSpc>
                <a:spcPct val="100000"/>
              </a:lnSpc>
              <a:spcBef>
                <a:spcPts val="0"/>
              </a:spcBef>
              <a:spcAft>
                <a:spcPts val="0"/>
              </a:spcAft>
              <a:buClr>
                <a:schemeClr val="dk1"/>
              </a:buClr>
              <a:buSzPts val="1400"/>
              <a:buNone/>
              <a:defRPr/>
            </a:lvl2pPr>
            <a:lvl3pPr indent="-228600" lvl="2" marL="1371600" algn="l">
              <a:lnSpc>
                <a:spcPct val="100000"/>
              </a:lnSpc>
              <a:spcBef>
                <a:spcPts val="1200"/>
              </a:spcBef>
              <a:spcAft>
                <a:spcPts val="0"/>
              </a:spcAft>
              <a:buClr>
                <a:schemeClr val="dk1"/>
              </a:buClr>
              <a:buSzPts val="1400"/>
              <a:buNone/>
              <a:defRPr/>
            </a:lvl3pPr>
            <a:lvl4pPr indent="-228600" lvl="3" marL="1828800" algn="l">
              <a:lnSpc>
                <a:spcPct val="100000"/>
              </a:lnSpc>
              <a:spcBef>
                <a:spcPts val="1200"/>
              </a:spcBef>
              <a:spcAft>
                <a:spcPts val="0"/>
              </a:spcAft>
              <a:buClr>
                <a:schemeClr val="dk1"/>
              </a:buClr>
              <a:buSzPts val="1400"/>
              <a:buNone/>
              <a:defRPr/>
            </a:lvl4pPr>
            <a:lvl5pPr indent="-228600" lvl="4" marL="2286000" algn="l">
              <a:lnSpc>
                <a:spcPct val="100000"/>
              </a:lnSpc>
              <a:spcBef>
                <a:spcPts val="1200"/>
              </a:spcBef>
              <a:spcAft>
                <a:spcPts val="0"/>
              </a:spcAft>
              <a:buClr>
                <a:schemeClr val="dk1"/>
              </a:buClr>
              <a:buSzPts val="1400"/>
              <a:buNone/>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gcb7f61d1ad_0_455"/>
          <p:cNvSpPr txBox="1"/>
          <p:nvPr>
            <p:ph type="ctrTitle"/>
          </p:nvPr>
        </p:nvSpPr>
        <p:spPr>
          <a:xfrm>
            <a:off x="2167128" y="1537335"/>
            <a:ext cx="4545000" cy="1994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3600"/>
              <a:buFont typeface="Arial Black"/>
              <a:buNone/>
              <a:defRPr sz="3600"/>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cb7f61d1ad_0_455"/>
          <p:cNvSpPr/>
          <p:nvPr/>
        </p:nvSpPr>
        <p:spPr>
          <a:xfrm>
            <a:off x="7058822" y="1343025"/>
            <a:ext cx="160500" cy="3291900"/>
          </a:xfrm>
          <a:prstGeom prst="rect">
            <a:avLst/>
          </a:prstGeom>
          <a:solidFill>
            <a:srgbClr val="009A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gcb7f61d1ad_0_455"/>
          <p:cNvSpPr/>
          <p:nvPr/>
        </p:nvSpPr>
        <p:spPr>
          <a:xfrm>
            <a:off x="1588464" y="1343025"/>
            <a:ext cx="160500" cy="3291900"/>
          </a:xfrm>
          <a:prstGeom prst="rect">
            <a:avLst/>
          </a:prstGeom>
          <a:solidFill>
            <a:srgbClr val="009A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1" name="Google Shape;61;gcb7f61d1ad_0_455"/>
          <p:cNvPicPr preferRelativeResize="0"/>
          <p:nvPr/>
        </p:nvPicPr>
        <p:blipFill rotWithShape="1">
          <a:blip r:embed="rId3">
            <a:alphaModFix/>
          </a:blip>
          <a:srcRect b="0" l="0" r="0" t="0"/>
          <a:stretch/>
        </p:blipFill>
        <p:spPr>
          <a:xfrm>
            <a:off x="9689540" y="5975402"/>
            <a:ext cx="2050653" cy="469087"/>
          </a:xfrm>
          <a:prstGeom prst="rect">
            <a:avLst/>
          </a:prstGeom>
          <a:noFill/>
          <a:ln>
            <a:noFill/>
          </a:ln>
        </p:spPr>
      </p:pic>
      <p:sp>
        <p:nvSpPr>
          <p:cNvPr id="62" name="Google Shape;62;gcb7f61d1ad_0_455"/>
          <p:cNvSpPr txBox="1"/>
          <p:nvPr>
            <p:ph idx="2" type="body"/>
          </p:nvPr>
        </p:nvSpPr>
        <p:spPr>
          <a:xfrm>
            <a:off x="2167140" y="4275045"/>
            <a:ext cx="4545000" cy="338700"/>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chemeClr val="dk2"/>
              </a:buClr>
              <a:buSzPts val="1100"/>
              <a:buFont typeface="Noto Sans"/>
              <a:buNone/>
              <a:defRPr sz="1100">
                <a:solidFill>
                  <a:schemeClr val="dk2"/>
                </a:solidFill>
              </a:defRPr>
            </a:lvl1pPr>
            <a:lvl2pPr indent="-342900" lvl="1" marL="914400" algn="l">
              <a:lnSpc>
                <a:spcPct val="100000"/>
              </a:lnSpc>
              <a:spcBef>
                <a:spcPts val="0"/>
              </a:spcBef>
              <a:spcAft>
                <a:spcPts val="0"/>
              </a:spcAft>
              <a:buClr>
                <a:schemeClr val="dk1"/>
              </a:buClr>
              <a:buSzPts val="1800"/>
              <a:buChar char="•"/>
              <a:defRPr/>
            </a:lvl2pPr>
            <a:lvl3pPr indent="-342900" lvl="2" marL="1371600" algn="l">
              <a:lnSpc>
                <a:spcPct val="100000"/>
              </a:lnSpc>
              <a:spcBef>
                <a:spcPts val="1200"/>
              </a:spcBef>
              <a:spcAft>
                <a:spcPts val="0"/>
              </a:spcAft>
              <a:buClr>
                <a:schemeClr val="dk1"/>
              </a:buClr>
              <a:buSzPts val="1800"/>
              <a:buChar char="•"/>
              <a:defRPr/>
            </a:lvl3pPr>
            <a:lvl4pPr indent="-342900" lvl="3" marL="1828800" algn="l">
              <a:lnSpc>
                <a:spcPct val="100000"/>
              </a:lnSpc>
              <a:spcBef>
                <a:spcPts val="1200"/>
              </a:spcBef>
              <a:spcAft>
                <a:spcPts val="0"/>
              </a:spcAft>
              <a:buClr>
                <a:schemeClr val="dk1"/>
              </a:buClr>
              <a:buSzPts val="1800"/>
              <a:buChar char="•"/>
              <a:defRPr/>
            </a:lvl4pPr>
            <a:lvl5pPr indent="-317500" lvl="4" marL="2286000" algn="l">
              <a:lnSpc>
                <a:spcPct val="100000"/>
              </a:lnSpc>
              <a:spcBef>
                <a:spcPts val="1200"/>
              </a:spcBef>
              <a:spcAft>
                <a:spcPts val="0"/>
              </a:spcAft>
              <a:buClr>
                <a:schemeClr val="dk1"/>
              </a:buClr>
              <a:buSzPts val="1400"/>
              <a:buChar char="•"/>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gcb7f61d1ad_0_455"/>
          <p:cNvSpPr txBox="1"/>
          <p:nvPr/>
        </p:nvSpPr>
        <p:spPr>
          <a:xfrm>
            <a:off x="460257" y="6134024"/>
            <a:ext cx="6996600" cy="32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chemeClr val="dk1"/>
                </a:solidFill>
                <a:latin typeface="Arial"/>
                <a:ea typeface="Arial"/>
                <a:cs typeface="Arial"/>
                <a:sym typeface="Arial"/>
              </a:rPr>
              <a:t>© 2021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b="0" i="0" sz="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gb871afb49d_0_339"/>
          <p:cNvSpPr txBox="1"/>
          <p:nvPr>
            <p:ph type="title"/>
          </p:nvPr>
        </p:nvSpPr>
        <p:spPr>
          <a:xfrm>
            <a:off x="838200" y="365125"/>
            <a:ext cx="10515600" cy="417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b871afb49d_0_339"/>
          <p:cNvSpPr txBox="1"/>
          <p:nvPr>
            <p:ph idx="12" type="sldNum"/>
          </p:nvPr>
        </p:nvSpPr>
        <p:spPr>
          <a:xfrm>
            <a:off x="325916" y="6409465"/>
            <a:ext cx="5124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ype="twoObj">
  <p:cSld name="TWO_OBJECTS">
    <p:spTree>
      <p:nvGrpSpPr>
        <p:cNvPr id="67" name="Shape 67"/>
        <p:cNvGrpSpPr/>
        <p:nvPr/>
      </p:nvGrpSpPr>
      <p:grpSpPr>
        <a:xfrm>
          <a:off x="0" y="0"/>
          <a:ext cx="0" cy="0"/>
          <a:chOff x="0" y="0"/>
          <a:chExt cx="0" cy="0"/>
        </a:xfrm>
      </p:grpSpPr>
      <p:sp>
        <p:nvSpPr>
          <p:cNvPr id="68" name="Google Shape;68;gcb7f61d1ad_0_465"/>
          <p:cNvSpPr txBox="1"/>
          <p:nvPr>
            <p:ph type="title"/>
          </p:nvPr>
        </p:nvSpPr>
        <p:spPr>
          <a:xfrm>
            <a:off x="457200" y="366713"/>
            <a:ext cx="11276100" cy="443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cb7f61d1ad_0_465"/>
          <p:cNvSpPr txBox="1"/>
          <p:nvPr>
            <p:ph idx="1" type="body"/>
          </p:nvPr>
        </p:nvSpPr>
        <p:spPr>
          <a:xfrm>
            <a:off x="457201" y="1343026"/>
            <a:ext cx="5499000" cy="46449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SzPts val="1400"/>
              <a:buChar char="•"/>
              <a:defRPr sz="1400">
                <a:solidFill>
                  <a:schemeClr val="dk1"/>
                </a:solidFill>
                <a:latin typeface="Arial"/>
                <a:ea typeface="Arial"/>
                <a:cs typeface="Arial"/>
                <a:sym typeface="Arial"/>
              </a:defRPr>
            </a:lvl1pPr>
            <a:lvl2pPr indent="-317500" lvl="1" marL="914400" algn="l">
              <a:lnSpc>
                <a:spcPct val="100000"/>
              </a:lnSpc>
              <a:spcBef>
                <a:spcPts val="1200"/>
              </a:spcBef>
              <a:spcAft>
                <a:spcPts val="0"/>
              </a:spcAft>
              <a:buClr>
                <a:schemeClr val="dk1"/>
              </a:buClr>
              <a:buSzPts val="1400"/>
              <a:buChar char="•"/>
              <a:defRPr sz="1400"/>
            </a:lvl2pPr>
            <a:lvl3pPr indent="-317500" lvl="2" marL="1371600" algn="l">
              <a:lnSpc>
                <a:spcPct val="100000"/>
              </a:lnSpc>
              <a:spcBef>
                <a:spcPts val="1200"/>
              </a:spcBef>
              <a:spcAft>
                <a:spcPts val="0"/>
              </a:spcAft>
              <a:buClr>
                <a:schemeClr val="dk1"/>
              </a:buClr>
              <a:buSzPts val="1400"/>
              <a:buFont typeface="Noto Sans"/>
              <a:buChar char="▪"/>
              <a:defRPr sz="1400">
                <a:solidFill>
                  <a:schemeClr val="dk1"/>
                </a:solidFill>
                <a:latin typeface="Arial"/>
                <a:ea typeface="Arial"/>
                <a:cs typeface="Arial"/>
                <a:sym typeface="Arial"/>
              </a:defRPr>
            </a:lvl3pPr>
            <a:lvl4pPr indent="-317500" lvl="3" marL="1828800" algn="l">
              <a:lnSpc>
                <a:spcPct val="100000"/>
              </a:lnSpc>
              <a:spcBef>
                <a:spcPts val="1200"/>
              </a:spcBef>
              <a:spcAft>
                <a:spcPts val="0"/>
              </a:spcAft>
              <a:buClr>
                <a:schemeClr val="dk1"/>
              </a:buClr>
              <a:buSzPts val="1400"/>
              <a:buFont typeface="Arial"/>
              <a:buChar char="–"/>
              <a:defRPr sz="1400">
                <a:solidFill>
                  <a:schemeClr val="dk1"/>
                </a:solidFill>
                <a:latin typeface="Arial"/>
                <a:ea typeface="Arial"/>
                <a:cs typeface="Arial"/>
                <a:sym typeface="Arial"/>
              </a:defRPr>
            </a:lvl4pPr>
            <a:lvl5pPr indent="-317500" lvl="4" marL="2286000" algn="l">
              <a:lnSpc>
                <a:spcPct val="100000"/>
              </a:lnSpc>
              <a:spcBef>
                <a:spcPts val="1200"/>
              </a:spcBef>
              <a:spcAft>
                <a:spcPts val="0"/>
              </a:spcAft>
              <a:buClr>
                <a:schemeClr val="dk1"/>
              </a:buClr>
              <a:buSzPts val="1400"/>
              <a:buFont typeface="Noto Sans"/>
              <a:buChar char="▪"/>
              <a:defRPr sz="1400">
                <a:solidFill>
                  <a:schemeClr val="dk1"/>
                </a:solidFill>
                <a:latin typeface="Arial"/>
                <a:ea typeface="Arial"/>
                <a:cs typeface="Arial"/>
                <a:sym typeface="Arial"/>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gcb7f61d1ad_0_465"/>
          <p:cNvSpPr txBox="1"/>
          <p:nvPr>
            <p:ph idx="2" type="body"/>
          </p:nvPr>
        </p:nvSpPr>
        <p:spPr>
          <a:xfrm>
            <a:off x="6234113" y="1343026"/>
            <a:ext cx="5499000" cy="46449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SzPts val="1400"/>
              <a:buChar char="•"/>
              <a:defRPr sz="1400">
                <a:solidFill>
                  <a:schemeClr val="dk1"/>
                </a:solidFill>
                <a:latin typeface="Arial"/>
                <a:ea typeface="Arial"/>
                <a:cs typeface="Arial"/>
                <a:sym typeface="Arial"/>
              </a:defRPr>
            </a:lvl1pPr>
            <a:lvl2pPr indent="-317500" lvl="1" marL="914400" algn="l">
              <a:lnSpc>
                <a:spcPct val="100000"/>
              </a:lnSpc>
              <a:spcBef>
                <a:spcPts val="1200"/>
              </a:spcBef>
              <a:spcAft>
                <a:spcPts val="0"/>
              </a:spcAft>
              <a:buClr>
                <a:schemeClr val="dk1"/>
              </a:buClr>
              <a:buSzPts val="1400"/>
              <a:buFont typeface="Arial"/>
              <a:buChar char="–"/>
              <a:defRPr sz="1400"/>
            </a:lvl2pPr>
            <a:lvl3pPr indent="-317500" lvl="2" marL="1371600" algn="l">
              <a:lnSpc>
                <a:spcPct val="100000"/>
              </a:lnSpc>
              <a:spcBef>
                <a:spcPts val="1200"/>
              </a:spcBef>
              <a:spcAft>
                <a:spcPts val="0"/>
              </a:spcAft>
              <a:buClr>
                <a:schemeClr val="dk1"/>
              </a:buClr>
              <a:buSzPts val="1400"/>
              <a:buFont typeface="Noto Sans"/>
              <a:buChar char="▪"/>
              <a:defRPr sz="1400">
                <a:solidFill>
                  <a:schemeClr val="dk1"/>
                </a:solidFill>
                <a:latin typeface="Arial"/>
                <a:ea typeface="Arial"/>
                <a:cs typeface="Arial"/>
                <a:sym typeface="Arial"/>
              </a:defRPr>
            </a:lvl3pPr>
            <a:lvl4pPr indent="-317500" lvl="3" marL="1828800" algn="l">
              <a:lnSpc>
                <a:spcPct val="100000"/>
              </a:lnSpc>
              <a:spcBef>
                <a:spcPts val="1200"/>
              </a:spcBef>
              <a:spcAft>
                <a:spcPts val="0"/>
              </a:spcAft>
              <a:buClr>
                <a:schemeClr val="dk1"/>
              </a:buClr>
              <a:buSzPts val="1400"/>
              <a:buFont typeface="Arial"/>
              <a:buChar char="–"/>
              <a:defRPr sz="1400">
                <a:solidFill>
                  <a:schemeClr val="dk1"/>
                </a:solidFill>
                <a:latin typeface="Arial"/>
                <a:ea typeface="Arial"/>
                <a:cs typeface="Arial"/>
                <a:sym typeface="Arial"/>
              </a:defRPr>
            </a:lvl4pPr>
            <a:lvl5pPr indent="-317500" lvl="4" marL="2286000" algn="l">
              <a:lnSpc>
                <a:spcPct val="100000"/>
              </a:lnSpc>
              <a:spcBef>
                <a:spcPts val="1200"/>
              </a:spcBef>
              <a:spcAft>
                <a:spcPts val="0"/>
              </a:spcAft>
              <a:buClr>
                <a:schemeClr val="dk1"/>
              </a:buClr>
              <a:buSzPts val="1400"/>
              <a:buFont typeface="Noto Sans"/>
              <a:buChar char="▪"/>
              <a:defRPr sz="1400">
                <a:solidFill>
                  <a:schemeClr val="dk1"/>
                </a:solidFill>
                <a:latin typeface="Arial"/>
                <a:ea typeface="Arial"/>
                <a:cs typeface="Arial"/>
                <a:sym typeface="Arial"/>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71" name="Shape 71"/>
        <p:cNvGrpSpPr/>
        <p:nvPr/>
      </p:nvGrpSpPr>
      <p:grpSpPr>
        <a:xfrm>
          <a:off x="0" y="0"/>
          <a:ext cx="0" cy="0"/>
          <a:chOff x="0" y="0"/>
          <a:chExt cx="0" cy="0"/>
        </a:xfrm>
      </p:grpSpPr>
      <p:sp>
        <p:nvSpPr>
          <p:cNvPr id="72" name="Google Shape;72;gcb7f61d1ad_0_469"/>
          <p:cNvSpPr txBox="1"/>
          <p:nvPr>
            <p:ph type="title"/>
          </p:nvPr>
        </p:nvSpPr>
        <p:spPr>
          <a:xfrm>
            <a:off x="457200" y="366713"/>
            <a:ext cx="11276100" cy="443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12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cb7f61d1ad_0_469"/>
          <p:cNvSpPr txBox="1"/>
          <p:nvPr>
            <p:ph idx="1" type="body"/>
          </p:nvPr>
        </p:nvSpPr>
        <p:spPr>
          <a:xfrm>
            <a:off x="457200" y="1343025"/>
            <a:ext cx="11276100" cy="4644900"/>
          </a:xfrm>
          <a:prstGeom prst="rect">
            <a:avLst/>
          </a:prstGeom>
          <a:noFill/>
          <a:ln>
            <a:noFill/>
          </a:ln>
        </p:spPr>
        <p:txBody>
          <a:bodyPr anchorCtr="0" anchor="t" bIns="0" lIns="0" spcFirstLastPara="1" rIns="0" wrap="square" tIns="0">
            <a:noAutofit/>
          </a:bodyPr>
          <a:lstStyle>
            <a:lvl1pPr indent="-317500" lvl="0" marL="457200" marR="0" algn="l">
              <a:lnSpc>
                <a:spcPct val="100000"/>
              </a:lnSpc>
              <a:spcBef>
                <a:spcPts val="0"/>
              </a:spcBef>
              <a:spcAft>
                <a:spcPts val="0"/>
              </a:spcAft>
              <a:buClr>
                <a:schemeClr val="dk2"/>
              </a:buClr>
              <a:buSzPts val="1400"/>
              <a:buFont typeface="Noto Sans"/>
              <a:buChar char="▪"/>
              <a:defRPr sz="1400">
                <a:solidFill>
                  <a:schemeClr val="dk1"/>
                </a:solidFill>
                <a:latin typeface="Arial"/>
                <a:ea typeface="Arial"/>
                <a:cs typeface="Arial"/>
                <a:sym typeface="Arial"/>
              </a:defRPr>
            </a:lvl1pPr>
            <a:lvl2pPr indent="-317500" lvl="1" marL="914400" algn="l">
              <a:lnSpc>
                <a:spcPct val="100000"/>
              </a:lnSpc>
              <a:spcBef>
                <a:spcPts val="1200"/>
              </a:spcBef>
              <a:spcAft>
                <a:spcPts val="0"/>
              </a:spcAft>
              <a:buClr>
                <a:schemeClr val="dk1"/>
              </a:buClr>
              <a:buSzPts val="1400"/>
              <a:buChar char="•"/>
              <a:defRPr sz="1400">
                <a:solidFill>
                  <a:schemeClr val="dk1"/>
                </a:solidFill>
                <a:latin typeface="Arial"/>
                <a:ea typeface="Arial"/>
                <a:cs typeface="Arial"/>
                <a:sym typeface="Arial"/>
              </a:defRPr>
            </a:lvl2pPr>
            <a:lvl3pPr indent="-317500" lvl="2" marL="1371600" algn="l">
              <a:lnSpc>
                <a:spcPct val="100000"/>
              </a:lnSpc>
              <a:spcBef>
                <a:spcPts val="1200"/>
              </a:spcBef>
              <a:spcAft>
                <a:spcPts val="0"/>
              </a:spcAft>
              <a:buClr>
                <a:schemeClr val="dk1"/>
              </a:buClr>
              <a:buSzPts val="1400"/>
              <a:buFont typeface="Noto Sans"/>
              <a:buChar char="▪"/>
              <a:defRPr sz="1400">
                <a:solidFill>
                  <a:schemeClr val="dk1"/>
                </a:solidFill>
                <a:latin typeface="Arial"/>
                <a:ea typeface="Arial"/>
                <a:cs typeface="Arial"/>
                <a:sym typeface="Arial"/>
              </a:defRPr>
            </a:lvl3pPr>
            <a:lvl4pPr indent="-317500" lvl="3" marL="1828800" algn="l">
              <a:lnSpc>
                <a:spcPct val="100000"/>
              </a:lnSpc>
              <a:spcBef>
                <a:spcPts val="1200"/>
              </a:spcBef>
              <a:spcAft>
                <a:spcPts val="0"/>
              </a:spcAft>
              <a:buClr>
                <a:schemeClr val="dk1"/>
              </a:buClr>
              <a:buSzPts val="1400"/>
              <a:buFont typeface="Arial"/>
              <a:buChar char="–"/>
              <a:defRPr sz="1400">
                <a:solidFill>
                  <a:schemeClr val="dk1"/>
                </a:solidFill>
                <a:latin typeface="Arial"/>
                <a:ea typeface="Arial"/>
                <a:cs typeface="Arial"/>
                <a:sym typeface="Arial"/>
              </a:defRPr>
            </a:lvl4pPr>
            <a:lvl5pPr indent="-317500" lvl="4" marL="2286000" algn="l">
              <a:lnSpc>
                <a:spcPct val="100000"/>
              </a:lnSpc>
              <a:spcBef>
                <a:spcPts val="1200"/>
              </a:spcBef>
              <a:spcAft>
                <a:spcPts val="0"/>
              </a:spcAft>
              <a:buClr>
                <a:schemeClr val="dk1"/>
              </a:buClr>
              <a:buSzPts val="1400"/>
              <a:buFont typeface="Noto Sans"/>
              <a:buChar char="▪"/>
              <a:defRPr sz="1400">
                <a:solidFill>
                  <a:schemeClr val="dk1"/>
                </a:solidFill>
                <a:latin typeface="Arial"/>
                <a:ea typeface="Arial"/>
                <a:cs typeface="Arial"/>
                <a:sym typeface="Arial"/>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gb871afb49d_0_330"/>
          <p:cNvSpPr txBox="1"/>
          <p:nvPr>
            <p:ph type="title"/>
          </p:nvPr>
        </p:nvSpPr>
        <p:spPr>
          <a:xfrm>
            <a:off x="838200" y="365125"/>
            <a:ext cx="10515600" cy="4170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262626"/>
              </a:buClr>
              <a:buSzPts val="2800"/>
              <a:buFont typeface="Roboto Black"/>
              <a:buNone/>
              <a:defRPr sz="2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b871afb49d_0_330"/>
          <p:cNvSpPr txBox="1"/>
          <p:nvPr>
            <p:ph idx="1" type="body"/>
          </p:nvPr>
        </p:nvSpPr>
        <p:spPr>
          <a:xfrm>
            <a:off x="838200" y="1266942"/>
            <a:ext cx="10515600" cy="49026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defRPr>
            </a:lvl1pPr>
            <a:lvl2pPr indent="-355600" lvl="1" marL="914400" algn="l">
              <a:lnSpc>
                <a:spcPct val="90000"/>
              </a:lnSpc>
              <a:spcBef>
                <a:spcPts val="500"/>
              </a:spcBef>
              <a:spcAft>
                <a:spcPts val="0"/>
              </a:spcAft>
              <a:buClr>
                <a:srgbClr val="262626"/>
              </a:buClr>
              <a:buSzPts val="2000"/>
              <a:buChar char="•"/>
              <a:defRPr sz="2000">
                <a:solidFill>
                  <a:srgbClr val="262626"/>
                </a:solidFill>
              </a:defRPr>
            </a:lvl2pPr>
            <a:lvl3pPr indent="-342900" lvl="2" marL="1371600" algn="l">
              <a:lnSpc>
                <a:spcPct val="90000"/>
              </a:lnSpc>
              <a:spcBef>
                <a:spcPts val="500"/>
              </a:spcBef>
              <a:spcAft>
                <a:spcPts val="0"/>
              </a:spcAft>
              <a:buClr>
                <a:srgbClr val="262626"/>
              </a:buClr>
              <a:buSzPts val="1800"/>
              <a:buChar char="•"/>
              <a:defRPr sz="1800">
                <a:solidFill>
                  <a:srgbClr val="262626"/>
                </a:solidFill>
              </a:defRPr>
            </a:lvl3pPr>
            <a:lvl4pPr indent="-330200" lvl="3" marL="1828800" algn="l">
              <a:lnSpc>
                <a:spcPct val="90000"/>
              </a:lnSpc>
              <a:spcBef>
                <a:spcPts val="500"/>
              </a:spcBef>
              <a:spcAft>
                <a:spcPts val="0"/>
              </a:spcAft>
              <a:buClr>
                <a:srgbClr val="262626"/>
              </a:buClr>
              <a:buSzPts val="1600"/>
              <a:buChar char="•"/>
              <a:defRPr sz="1600">
                <a:solidFill>
                  <a:srgbClr val="262626"/>
                </a:solidFill>
              </a:defRPr>
            </a:lvl4pPr>
            <a:lvl5pPr indent="-330200" lvl="4" marL="2286000" algn="l">
              <a:lnSpc>
                <a:spcPct val="90000"/>
              </a:lnSpc>
              <a:spcBef>
                <a:spcPts val="500"/>
              </a:spcBef>
              <a:spcAft>
                <a:spcPts val="0"/>
              </a:spcAft>
              <a:buClr>
                <a:srgbClr val="262626"/>
              </a:buClr>
              <a:buSzPts val="1600"/>
              <a:buChar char="•"/>
              <a:defRPr sz="1600">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gb871afb49d_0_330"/>
          <p:cNvSpPr txBox="1"/>
          <p:nvPr>
            <p:ph idx="12" type="sldNum"/>
          </p:nvPr>
        </p:nvSpPr>
        <p:spPr>
          <a:xfrm>
            <a:off x="325916" y="6409465"/>
            <a:ext cx="5124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gb871afb49d_0_334"/>
          <p:cNvSpPr txBox="1"/>
          <p:nvPr>
            <p:ph type="title"/>
          </p:nvPr>
        </p:nvSpPr>
        <p:spPr>
          <a:xfrm>
            <a:off x="839788" y="1257300"/>
            <a:ext cx="3932100" cy="8001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62626"/>
              </a:buClr>
              <a:buSzPts val="2800"/>
              <a:buFont typeface="Roboto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b871afb49d_0_334"/>
          <p:cNvSpPr/>
          <p:nvPr>
            <p:ph idx="2" type="pic"/>
          </p:nvPr>
        </p:nvSpPr>
        <p:spPr>
          <a:xfrm>
            <a:off x="5183188" y="1257300"/>
            <a:ext cx="6172200" cy="4603800"/>
          </a:xfrm>
          <a:prstGeom prst="rect">
            <a:avLst/>
          </a:prstGeom>
          <a:noFill/>
          <a:ln>
            <a:noFill/>
          </a:ln>
        </p:spPr>
      </p:sp>
      <p:sp>
        <p:nvSpPr>
          <p:cNvPr id="81" name="Google Shape;81;gb871afb49d_0_334"/>
          <p:cNvSpPr txBox="1"/>
          <p:nvPr>
            <p:ph idx="1" type="body"/>
          </p:nvPr>
        </p:nvSpPr>
        <p:spPr>
          <a:xfrm>
            <a:off x="839788" y="2229852"/>
            <a:ext cx="3932100" cy="3639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1600"/>
              <a:buNone/>
              <a:defRPr sz="1600"/>
            </a:lvl1pPr>
            <a:lvl2pPr indent="-228600" lvl="1" marL="914400" algn="l">
              <a:lnSpc>
                <a:spcPct val="90000"/>
              </a:lnSpc>
              <a:spcBef>
                <a:spcPts val="500"/>
              </a:spcBef>
              <a:spcAft>
                <a:spcPts val="0"/>
              </a:spcAft>
              <a:buClr>
                <a:srgbClr val="262626"/>
              </a:buClr>
              <a:buSzPts val="1400"/>
              <a:buNone/>
              <a:defRPr sz="1400"/>
            </a:lvl2pPr>
            <a:lvl3pPr indent="-228600" lvl="2" marL="1371600" algn="l">
              <a:lnSpc>
                <a:spcPct val="90000"/>
              </a:lnSpc>
              <a:spcBef>
                <a:spcPts val="500"/>
              </a:spcBef>
              <a:spcAft>
                <a:spcPts val="0"/>
              </a:spcAft>
              <a:buClr>
                <a:srgbClr val="262626"/>
              </a:buClr>
              <a:buSzPts val="1200"/>
              <a:buNone/>
              <a:defRPr sz="1200"/>
            </a:lvl3pPr>
            <a:lvl4pPr indent="-228600" lvl="3" marL="1828800" algn="l">
              <a:lnSpc>
                <a:spcPct val="90000"/>
              </a:lnSpc>
              <a:spcBef>
                <a:spcPts val="500"/>
              </a:spcBef>
              <a:spcAft>
                <a:spcPts val="0"/>
              </a:spcAft>
              <a:buClr>
                <a:srgbClr val="262626"/>
              </a:buClr>
              <a:buSzPts val="1000"/>
              <a:buNone/>
              <a:defRPr sz="1000"/>
            </a:lvl4pPr>
            <a:lvl5pPr indent="-228600" lvl="4" marL="2286000" algn="l">
              <a:lnSpc>
                <a:spcPct val="90000"/>
              </a:lnSpc>
              <a:spcBef>
                <a:spcPts val="500"/>
              </a:spcBef>
              <a:spcAft>
                <a:spcPts val="0"/>
              </a:spcAft>
              <a:buClr>
                <a:srgbClr val="26262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gb871afb49d_0_334"/>
          <p:cNvSpPr txBox="1"/>
          <p:nvPr>
            <p:ph idx="12" type="sldNum"/>
          </p:nvPr>
        </p:nvSpPr>
        <p:spPr>
          <a:xfrm>
            <a:off x="325916" y="6409465"/>
            <a:ext cx="5124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83" name="Shape 83"/>
        <p:cNvGrpSpPr/>
        <p:nvPr/>
      </p:nvGrpSpPr>
      <p:grpSpPr>
        <a:xfrm>
          <a:off x="0" y="0"/>
          <a:ext cx="0" cy="0"/>
          <a:chOff x="0" y="0"/>
          <a:chExt cx="0" cy="0"/>
        </a:xfrm>
      </p:grpSpPr>
      <p:pic>
        <p:nvPicPr>
          <p:cNvPr id="84" name="Google Shape;84;gb871afb49d_0_342"/>
          <p:cNvPicPr preferRelativeResize="0"/>
          <p:nvPr/>
        </p:nvPicPr>
        <p:blipFill rotWithShape="1">
          <a:blip r:embed="rId3">
            <a:alphaModFix/>
          </a:blip>
          <a:srcRect b="0" l="11161" r="11168" t="0"/>
          <a:stretch/>
        </p:blipFill>
        <p:spPr>
          <a:xfrm flipH="1">
            <a:off x="2" y="2707"/>
            <a:ext cx="12191998" cy="6858002"/>
          </a:xfrm>
          <a:prstGeom prst="rect">
            <a:avLst/>
          </a:prstGeom>
          <a:noFill/>
          <a:ln>
            <a:noFill/>
          </a:ln>
        </p:spPr>
      </p:pic>
      <p:sp>
        <p:nvSpPr>
          <p:cNvPr id="85" name="Google Shape;85;gb871afb49d_0_342"/>
          <p:cNvSpPr txBox="1"/>
          <p:nvPr>
            <p:ph idx="12" type="sldNum"/>
          </p:nvPr>
        </p:nvSpPr>
        <p:spPr>
          <a:xfrm>
            <a:off x="714106" y="6409465"/>
            <a:ext cx="5124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86" name="Google Shape;86;gb871afb49d_0_342"/>
          <p:cNvCxnSpPr/>
          <p:nvPr/>
        </p:nvCxnSpPr>
        <p:spPr>
          <a:xfrm>
            <a:off x="714106" y="936433"/>
            <a:ext cx="10607100" cy="0"/>
          </a:xfrm>
          <a:prstGeom prst="straightConnector1">
            <a:avLst/>
          </a:prstGeom>
          <a:noFill/>
          <a:ln cap="flat" cmpd="sng" w="28575">
            <a:solidFill>
              <a:srgbClr val="003366"/>
            </a:solidFill>
            <a:prstDash val="solid"/>
            <a:miter lim="800000"/>
            <a:headEnd len="sm" w="sm" type="none"/>
            <a:tailEnd len="sm" w="sm" type="none"/>
          </a:ln>
        </p:spPr>
      </p:cxnSp>
      <p:cxnSp>
        <p:nvCxnSpPr>
          <p:cNvPr id="87" name="Google Shape;87;gb871afb49d_0_342"/>
          <p:cNvCxnSpPr/>
          <p:nvPr/>
        </p:nvCxnSpPr>
        <p:spPr>
          <a:xfrm rot="10800000">
            <a:off x="714146" y="6389401"/>
            <a:ext cx="10410900" cy="0"/>
          </a:xfrm>
          <a:prstGeom prst="straightConnector1">
            <a:avLst/>
          </a:prstGeom>
          <a:noFill/>
          <a:ln cap="flat" cmpd="sng" w="12700">
            <a:solidFill>
              <a:srgbClr val="BFBFBF"/>
            </a:solidFill>
            <a:prstDash val="solid"/>
            <a:miter lim="800000"/>
            <a:headEnd len="sm" w="sm" type="none"/>
            <a:tailEnd len="sm" w="sm" type="none"/>
          </a:ln>
        </p:spPr>
      </p:cxnSp>
      <p:pic>
        <p:nvPicPr>
          <p:cNvPr id="88" name="Google Shape;88;gb871afb49d_0_342"/>
          <p:cNvPicPr preferRelativeResize="0"/>
          <p:nvPr/>
        </p:nvPicPr>
        <p:blipFill rotWithShape="1">
          <a:blip r:embed="rId4">
            <a:alphaModFix/>
          </a:blip>
          <a:srcRect b="0" l="0" r="0" t="0"/>
          <a:stretch/>
        </p:blipFill>
        <p:spPr>
          <a:xfrm>
            <a:off x="1855570" y="2783616"/>
            <a:ext cx="3108956" cy="847898"/>
          </a:xfrm>
          <a:prstGeom prst="rect">
            <a:avLst/>
          </a:prstGeom>
          <a:noFill/>
          <a:ln>
            <a:noFill/>
          </a:ln>
        </p:spPr>
      </p:pic>
      <p:cxnSp>
        <p:nvCxnSpPr>
          <p:cNvPr id="89" name="Google Shape;89;gb871afb49d_0_342"/>
          <p:cNvCxnSpPr/>
          <p:nvPr/>
        </p:nvCxnSpPr>
        <p:spPr>
          <a:xfrm>
            <a:off x="5400028" y="2375076"/>
            <a:ext cx="0" cy="2926200"/>
          </a:xfrm>
          <a:prstGeom prst="straightConnector1">
            <a:avLst/>
          </a:prstGeom>
          <a:noFill/>
          <a:ln cap="flat" cmpd="sng" w="9525">
            <a:solidFill>
              <a:srgbClr val="CF4A82"/>
            </a:solidFill>
            <a:prstDash val="solid"/>
            <a:miter lim="800000"/>
            <a:headEnd len="sm" w="sm" type="none"/>
            <a:tailEnd len="sm" w="sm" type="none"/>
          </a:ln>
        </p:spPr>
      </p:cxnSp>
      <p:sp>
        <p:nvSpPr>
          <p:cNvPr id="90" name="Google Shape;90;gb871afb49d_0_342"/>
          <p:cNvSpPr txBox="1"/>
          <p:nvPr/>
        </p:nvSpPr>
        <p:spPr>
          <a:xfrm>
            <a:off x="5726879" y="4121763"/>
            <a:ext cx="5398200" cy="108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Roboto"/>
                <a:ea typeface="Roboto"/>
                <a:cs typeface="Roboto"/>
                <a:sym typeface="Roboto"/>
              </a:rPr>
              <a:t>Melissa Wilson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62626"/>
                </a:solidFill>
                <a:latin typeface="Roboto Light"/>
                <a:ea typeface="Roboto Light"/>
                <a:cs typeface="Roboto Light"/>
                <a:sym typeface="Roboto Light"/>
              </a:rPr>
              <a:t>E: Mwilson@mssbta.com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62626"/>
                </a:solidFill>
                <a:latin typeface="Roboto Light"/>
                <a:ea typeface="Roboto Light"/>
                <a:cs typeface="Roboto Light"/>
                <a:sym typeface="Roboto Light"/>
              </a:rPr>
              <a:t>P: 602.387.2137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62626"/>
              </a:solidFill>
              <a:latin typeface="Roboto Light"/>
              <a:ea typeface="Roboto Light"/>
              <a:cs typeface="Roboto Light"/>
              <a:sym typeface="Roboto Light"/>
            </a:endParaRPr>
          </a:p>
        </p:txBody>
      </p:sp>
      <p:sp>
        <p:nvSpPr>
          <p:cNvPr id="91" name="Google Shape;91;gb871afb49d_0_342"/>
          <p:cNvSpPr txBox="1"/>
          <p:nvPr/>
        </p:nvSpPr>
        <p:spPr>
          <a:xfrm>
            <a:off x="1762526" y="3907868"/>
            <a:ext cx="3231000" cy="128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62626"/>
                </a:solidFill>
                <a:latin typeface="Roboto"/>
                <a:ea typeface="Roboto"/>
                <a:cs typeface="Roboto"/>
                <a:sym typeface="Roboto"/>
              </a:rPr>
              <a:t>7250 N 16</a:t>
            </a:r>
            <a:r>
              <a:rPr b="0" baseline="30000" i="0" lang="en-US" sz="2000" u="none" cap="none" strike="noStrike">
                <a:solidFill>
                  <a:srgbClr val="262626"/>
                </a:solidFill>
                <a:latin typeface="Roboto"/>
                <a:ea typeface="Roboto"/>
                <a:cs typeface="Roboto"/>
                <a:sym typeface="Roboto"/>
              </a:rPr>
              <a:t>th</a:t>
            </a:r>
            <a:r>
              <a:rPr b="0" i="0" lang="en-US" sz="2000" u="none" cap="none" strike="noStrike">
                <a:solidFill>
                  <a:srgbClr val="262626"/>
                </a:solidFill>
                <a:latin typeface="Roboto"/>
                <a:ea typeface="Roboto"/>
                <a:cs typeface="Roboto"/>
                <a:sym typeface="Roboto"/>
              </a:rPr>
              <a:t> Street, Ste 310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62626"/>
                </a:solidFill>
                <a:latin typeface="Roboto"/>
                <a:ea typeface="Roboto"/>
                <a:cs typeface="Roboto"/>
                <a:sym typeface="Roboto"/>
              </a:rPr>
              <a:t>Phoenix, AZ 85020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62626"/>
                </a:solidFill>
                <a:latin typeface="Roboto"/>
                <a:ea typeface="Roboto"/>
                <a:cs typeface="Roboto"/>
                <a:sym typeface="Roboto"/>
              </a:rPr>
              <a:t>602.387.2100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62626"/>
                </a:solidFill>
                <a:latin typeface="Roboto"/>
                <a:ea typeface="Roboto"/>
                <a:cs typeface="Roboto"/>
                <a:sym typeface="Roboto"/>
              </a:rPr>
              <a:t>MSSBTA.com</a:t>
            </a:r>
            <a:endParaRPr b="0" i="0" sz="1400" u="none" cap="none" strike="noStrike">
              <a:solidFill>
                <a:srgbClr val="000000"/>
              </a:solidFill>
              <a:latin typeface="Arial"/>
              <a:ea typeface="Arial"/>
              <a:cs typeface="Arial"/>
              <a:sym typeface="Arial"/>
            </a:endParaRPr>
          </a:p>
        </p:txBody>
      </p:sp>
      <p:sp>
        <p:nvSpPr>
          <p:cNvPr id="92" name="Google Shape;92;gb871afb49d_0_342"/>
          <p:cNvSpPr/>
          <p:nvPr/>
        </p:nvSpPr>
        <p:spPr>
          <a:xfrm rot="2706085">
            <a:off x="8079831" y="3777807"/>
            <a:ext cx="2093323" cy="1195540"/>
          </a:xfrm>
          <a:custGeom>
            <a:rect b="b" l="l" r="r" t="t"/>
            <a:pathLst>
              <a:path extrusionOk="0" h="1196988" w="2095859">
                <a:moveTo>
                  <a:pt x="0" y="1099858"/>
                </a:moveTo>
                <a:lnTo>
                  <a:pt x="1324417" y="0"/>
                </a:lnTo>
                <a:lnTo>
                  <a:pt x="2095859" y="1196988"/>
                </a:lnTo>
                <a:lnTo>
                  <a:pt x="0" y="1099858"/>
                </a:lnTo>
                <a:close/>
              </a:path>
            </a:pathLst>
          </a:custGeom>
          <a:solidFill>
            <a:srgbClr val="6699CC">
              <a:alpha val="8274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Light"/>
              <a:ea typeface="Roboto Light"/>
              <a:cs typeface="Roboto Light"/>
              <a:sym typeface="Roboto Light"/>
            </a:endParaRPr>
          </a:p>
        </p:txBody>
      </p:sp>
      <p:sp>
        <p:nvSpPr>
          <p:cNvPr id="93" name="Google Shape;93;gb871afb49d_0_342"/>
          <p:cNvSpPr txBox="1"/>
          <p:nvPr/>
        </p:nvSpPr>
        <p:spPr>
          <a:xfrm>
            <a:off x="5726879" y="2740923"/>
            <a:ext cx="5398200" cy="108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262626"/>
                </a:solidFill>
                <a:latin typeface="Roboto"/>
                <a:ea typeface="Roboto"/>
                <a:cs typeface="Roboto"/>
                <a:sym typeface="Roboto"/>
              </a:rPr>
              <a:t>Vamshi Barla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62626"/>
                </a:solidFill>
                <a:latin typeface="Roboto Light"/>
                <a:ea typeface="Roboto Light"/>
                <a:cs typeface="Roboto Light"/>
                <a:sym typeface="Roboto Light"/>
              </a:rPr>
              <a:t>E: Vbarla@mssbta.com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62626"/>
                </a:solidFill>
                <a:latin typeface="Roboto Light"/>
                <a:ea typeface="Roboto Light"/>
                <a:cs typeface="Roboto Light"/>
                <a:sym typeface="Roboto Light"/>
              </a:rPr>
              <a:t>P: 602.387.2141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62626"/>
              </a:solidFill>
              <a:latin typeface="Roboto Light"/>
              <a:ea typeface="Roboto Light"/>
              <a:cs typeface="Roboto Light"/>
              <a:sym typeface="Roboto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with Title" showMasterSp="0">
  <p:cSld name="Transition Slide with Title">
    <p:bg>
      <p:bgPr>
        <a:solidFill>
          <a:schemeClr val="lt1"/>
        </a:solidFill>
      </p:bgPr>
    </p:bg>
    <p:spTree>
      <p:nvGrpSpPr>
        <p:cNvPr id="94" name="Shape 94"/>
        <p:cNvGrpSpPr/>
        <p:nvPr/>
      </p:nvGrpSpPr>
      <p:grpSpPr>
        <a:xfrm>
          <a:off x="0" y="0"/>
          <a:ext cx="0" cy="0"/>
          <a:chOff x="0" y="0"/>
          <a:chExt cx="0" cy="0"/>
        </a:xfrm>
      </p:grpSpPr>
      <p:pic>
        <p:nvPicPr>
          <p:cNvPr id="95" name="Google Shape;95;p22"/>
          <p:cNvPicPr preferRelativeResize="0"/>
          <p:nvPr/>
        </p:nvPicPr>
        <p:blipFill rotWithShape="1">
          <a:blip r:embed="rId2">
            <a:alphaModFix/>
          </a:blip>
          <a:srcRect b="0" l="0" r="0" t="0"/>
          <a:stretch/>
        </p:blipFill>
        <p:spPr>
          <a:xfrm>
            <a:off x="3378" y="1093154"/>
            <a:ext cx="12185242" cy="4340992"/>
          </a:xfrm>
          <a:prstGeom prst="rect">
            <a:avLst/>
          </a:prstGeom>
          <a:noFill/>
          <a:ln>
            <a:noFill/>
          </a:ln>
        </p:spPr>
      </p:pic>
      <p:sp>
        <p:nvSpPr>
          <p:cNvPr id="96" name="Google Shape;96;p22"/>
          <p:cNvSpPr txBox="1"/>
          <p:nvPr>
            <p:ph type="title"/>
          </p:nvPr>
        </p:nvSpPr>
        <p:spPr>
          <a:xfrm>
            <a:off x="838200" y="2633198"/>
            <a:ext cx="10515600" cy="1260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7" name="Google Shape;97;p22"/>
          <p:cNvPicPr preferRelativeResize="0"/>
          <p:nvPr/>
        </p:nvPicPr>
        <p:blipFill rotWithShape="1">
          <a:blip r:embed="rId3">
            <a:alphaModFix/>
          </a:blip>
          <a:srcRect b="0" l="0" r="0" t="0"/>
          <a:stretch/>
        </p:blipFill>
        <p:spPr>
          <a:xfrm>
            <a:off x="5766268" y="5868796"/>
            <a:ext cx="659464" cy="63841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ransition Slide with Title" showMasterSp="0">
  <p:cSld name="2_Transition Slide with Title">
    <p:bg>
      <p:bgPr>
        <a:solidFill>
          <a:schemeClr val="lt1"/>
        </a:solidFill>
      </p:bgPr>
    </p:bg>
    <p:spTree>
      <p:nvGrpSpPr>
        <p:cNvPr id="98" name="Shape 98"/>
        <p:cNvGrpSpPr/>
        <p:nvPr/>
      </p:nvGrpSpPr>
      <p:grpSpPr>
        <a:xfrm>
          <a:off x="0" y="0"/>
          <a:ext cx="0" cy="0"/>
          <a:chOff x="0" y="0"/>
          <a:chExt cx="0" cy="0"/>
        </a:xfrm>
      </p:grpSpPr>
      <p:pic>
        <p:nvPicPr>
          <p:cNvPr id="99" name="Google Shape;99;p23"/>
          <p:cNvPicPr preferRelativeResize="0"/>
          <p:nvPr/>
        </p:nvPicPr>
        <p:blipFill rotWithShape="1">
          <a:blip r:embed="rId2">
            <a:alphaModFix/>
          </a:blip>
          <a:srcRect b="0" l="0" r="0" t="0"/>
          <a:stretch/>
        </p:blipFill>
        <p:spPr>
          <a:xfrm>
            <a:off x="-7359" y="1093154"/>
            <a:ext cx="12199362" cy="4340994"/>
          </a:xfrm>
          <a:prstGeom prst="rect">
            <a:avLst/>
          </a:prstGeom>
          <a:noFill/>
          <a:ln>
            <a:noFill/>
          </a:ln>
        </p:spPr>
      </p:pic>
      <p:sp>
        <p:nvSpPr>
          <p:cNvPr id="100" name="Google Shape;100;p23"/>
          <p:cNvSpPr txBox="1"/>
          <p:nvPr>
            <p:ph type="title"/>
          </p:nvPr>
        </p:nvSpPr>
        <p:spPr>
          <a:xfrm>
            <a:off x="838200" y="2633198"/>
            <a:ext cx="10515600" cy="1260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1" name="Google Shape;101;p23"/>
          <p:cNvPicPr preferRelativeResize="0"/>
          <p:nvPr/>
        </p:nvPicPr>
        <p:blipFill rotWithShape="1">
          <a:blip r:embed="rId3">
            <a:alphaModFix/>
          </a:blip>
          <a:srcRect b="0" l="0" r="0" t="0"/>
          <a:stretch/>
        </p:blipFill>
        <p:spPr>
          <a:xfrm>
            <a:off x="5766268" y="5868796"/>
            <a:ext cx="659464" cy="63841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02" name="Shape 102"/>
        <p:cNvGrpSpPr/>
        <p:nvPr/>
      </p:nvGrpSpPr>
      <p:grpSpPr>
        <a:xfrm>
          <a:off x="0" y="0"/>
          <a:ext cx="0" cy="0"/>
          <a:chOff x="0" y="0"/>
          <a:chExt cx="0" cy="0"/>
        </a:xfrm>
      </p:grpSpPr>
      <p:pic>
        <p:nvPicPr>
          <p:cNvPr id="103" name="Google Shape;103;gb871afb49d_0_322"/>
          <p:cNvPicPr preferRelativeResize="0"/>
          <p:nvPr/>
        </p:nvPicPr>
        <p:blipFill rotWithShape="1">
          <a:blip r:embed="rId2">
            <a:alphaModFix/>
          </a:blip>
          <a:srcRect b="0" l="11161" r="11168" t="0"/>
          <a:stretch/>
        </p:blipFill>
        <p:spPr>
          <a:xfrm flipH="1">
            <a:off x="2" y="2707"/>
            <a:ext cx="12191998" cy="6858002"/>
          </a:xfrm>
          <a:prstGeom prst="rect">
            <a:avLst/>
          </a:prstGeom>
          <a:noFill/>
          <a:ln>
            <a:noFill/>
          </a:ln>
        </p:spPr>
      </p:pic>
      <p:sp>
        <p:nvSpPr>
          <p:cNvPr id="104" name="Google Shape;104;gb871afb49d_0_322"/>
          <p:cNvSpPr txBox="1"/>
          <p:nvPr>
            <p:ph type="ctrTitle"/>
          </p:nvPr>
        </p:nvSpPr>
        <p:spPr>
          <a:xfrm>
            <a:off x="677839" y="1463980"/>
            <a:ext cx="5418300" cy="2701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62626"/>
              </a:buClr>
              <a:buSzPts val="4400"/>
              <a:buFont typeface="Roboto Black"/>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b871afb49d_0_322"/>
          <p:cNvSpPr txBox="1"/>
          <p:nvPr>
            <p:ph idx="1" type="subTitle"/>
          </p:nvPr>
        </p:nvSpPr>
        <p:spPr>
          <a:xfrm>
            <a:off x="677839" y="4544704"/>
            <a:ext cx="5418300" cy="9825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262626"/>
              </a:buClr>
              <a:buSzPts val="2400"/>
              <a:buNone/>
              <a:defRPr sz="2400"/>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6" name="Google Shape;106;gb871afb49d_0_322"/>
          <p:cNvSpPr txBox="1"/>
          <p:nvPr>
            <p:ph idx="12" type="sldNum"/>
          </p:nvPr>
        </p:nvSpPr>
        <p:spPr>
          <a:xfrm>
            <a:off x="-520245" y="6757312"/>
            <a:ext cx="303600" cy="413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7" name="Google Shape;107;gb871afb49d_0_322"/>
          <p:cNvSpPr/>
          <p:nvPr/>
        </p:nvSpPr>
        <p:spPr>
          <a:xfrm rot="1517095">
            <a:off x="8246871" y="1783994"/>
            <a:ext cx="4376177" cy="3290436"/>
          </a:xfrm>
          <a:custGeom>
            <a:rect b="b" l="l" r="r" t="t"/>
            <a:pathLst>
              <a:path extrusionOk="0" h="3287509" w="4372285">
                <a:moveTo>
                  <a:pt x="0" y="3287509"/>
                </a:moveTo>
                <a:lnTo>
                  <a:pt x="929659" y="0"/>
                </a:lnTo>
                <a:lnTo>
                  <a:pt x="4372285" y="3122591"/>
                </a:lnTo>
                <a:lnTo>
                  <a:pt x="0" y="3287509"/>
                </a:lnTo>
                <a:close/>
              </a:path>
            </a:pathLst>
          </a:custGeom>
          <a:blipFill rotWithShape="1">
            <a:blip r:embed="rId3">
              <a:alphaModFix/>
            </a:blip>
            <a:stretch>
              <a:fillRect b="0" l="-1999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Light"/>
              <a:ea typeface="Roboto Light"/>
              <a:cs typeface="Roboto Light"/>
              <a:sym typeface="Roboto Light"/>
            </a:endParaRPr>
          </a:p>
        </p:txBody>
      </p:sp>
      <p:sp>
        <p:nvSpPr>
          <p:cNvPr id="108" name="Google Shape;108;gb871afb49d_0_322"/>
          <p:cNvSpPr/>
          <p:nvPr/>
        </p:nvSpPr>
        <p:spPr>
          <a:xfrm rot="2149040">
            <a:off x="7152942" y="4138394"/>
            <a:ext cx="2849061" cy="714601"/>
          </a:xfrm>
          <a:custGeom>
            <a:rect b="b" l="l" r="r" t="t"/>
            <a:pathLst>
              <a:path extrusionOk="0" h="760082" w="2990635">
                <a:moveTo>
                  <a:pt x="308096" y="760082"/>
                </a:moveTo>
                <a:lnTo>
                  <a:pt x="0" y="0"/>
                </a:lnTo>
                <a:lnTo>
                  <a:pt x="2990635" y="338513"/>
                </a:lnTo>
                <a:lnTo>
                  <a:pt x="308096" y="760082"/>
                </a:lnTo>
                <a:close/>
              </a:path>
            </a:pathLst>
          </a:custGeom>
          <a:solidFill>
            <a:srgbClr val="001646">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Light"/>
              <a:ea typeface="Roboto Light"/>
              <a:cs typeface="Roboto Light"/>
              <a:sym typeface="Roboto Light"/>
            </a:endParaRPr>
          </a:p>
        </p:txBody>
      </p:sp>
      <p:pic>
        <p:nvPicPr>
          <p:cNvPr descr="Logo&#10;&#10;Description automatically generated" id="109" name="Google Shape;109;gb871afb49d_0_322"/>
          <p:cNvPicPr preferRelativeResize="0"/>
          <p:nvPr/>
        </p:nvPicPr>
        <p:blipFill rotWithShape="1">
          <a:blip r:embed="rId4">
            <a:alphaModFix/>
          </a:blip>
          <a:srcRect b="0" l="0" r="0" t="0"/>
          <a:stretch/>
        </p:blipFill>
        <p:spPr>
          <a:xfrm>
            <a:off x="677839" y="481341"/>
            <a:ext cx="2743200" cy="7481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pt 4_Cover">
  <p:cSld name="Concept 4_Cover">
    <p:spTree>
      <p:nvGrpSpPr>
        <p:cNvPr id="110" name="Shape 110"/>
        <p:cNvGrpSpPr/>
        <p:nvPr/>
      </p:nvGrpSpPr>
      <p:grpSpPr>
        <a:xfrm>
          <a:off x="0" y="0"/>
          <a:ext cx="0" cy="0"/>
          <a:chOff x="0" y="0"/>
          <a:chExt cx="0" cy="0"/>
        </a:xfrm>
      </p:grpSpPr>
      <p:pic>
        <p:nvPicPr>
          <p:cNvPr descr="A picture containing dark, plane, blue, airplane&#10;&#10;Description automatically generated" id="111" name="Google Shape;111;g11b5677b45c_0_1024"/>
          <p:cNvPicPr preferRelativeResize="0"/>
          <p:nvPr/>
        </p:nvPicPr>
        <p:blipFill rotWithShape="1">
          <a:blip r:embed="rId2">
            <a:alphaModFix/>
          </a:blip>
          <a:srcRect b="0" l="0" r="0" t="0"/>
          <a:stretch/>
        </p:blipFill>
        <p:spPr>
          <a:xfrm rot="5400000">
            <a:off x="4749" y="-4750"/>
            <a:ext cx="5112411" cy="5121913"/>
          </a:xfrm>
          <a:prstGeom prst="rect">
            <a:avLst/>
          </a:prstGeom>
          <a:noFill/>
          <a:ln>
            <a:noFill/>
          </a:ln>
        </p:spPr>
      </p:pic>
      <p:pic>
        <p:nvPicPr>
          <p:cNvPr descr="A picture containing drawing&#10;&#10;Description automatically generated" id="112" name="Google Shape;112;g11b5677b45c_0_1024"/>
          <p:cNvPicPr preferRelativeResize="0"/>
          <p:nvPr/>
        </p:nvPicPr>
        <p:blipFill rotWithShape="1">
          <a:blip r:embed="rId3">
            <a:alphaModFix/>
          </a:blip>
          <a:srcRect b="0" l="0" r="0" t="0"/>
          <a:stretch/>
        </p:blipFill>
        <p:spPr>
          <a:xfrm>
            <a:off x="711126" y="2127100"/>
            <a:ext cx="3784333" cy="858208"/>
          </a:xfrm>
          <a:prstGeom prst="rect">
            <a:avLst/>
          </a:prstGeom>
          <a:noFill/>
          <a:ln>
            <a:noFill/>
          </a:ln>
        </p:spPr>
      </p:pic>
      <p:sp>
        <p:nvSpPr>
          <p:cNvPr id="113" name="Google Shape;113;g11b5677b45c_0_1024"/>
          <p:cNvSpPr txBox="1"/>
          <p:nvPr>
            <p:ph type="title"/>
          </p:nvPr>
        </p:nvSpPr>
        <p:spPr>
          <a:xfrm>
            <a:off x="1262340" y="5566245"/>
            <a:ext cx="10565700" cy="7572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003296"/>
              </a:buClr>
              <a:buSzPts val="4000"/>
              <a:buFont typeface="Arial"/>
              <a:buNone/>
              <a:defRPr b="1" sz="4000">
                <a:solidFill>
                  <a:srgbClr val="00329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canyon with a mountain in the background&#10;&#10;Description automatically generated" id="114" name="Google Shape;114;g11b5677b45c_0_1024"/>
          <p:cNvPicPr preferRelativeResize="0"/>
          <p:nvPr/>
        </p:nvPicPr>
        <p:blipFill rotWithShape="1">
          <a:blip r:embed="rId4">
            <a:alphaModFix/>
          </a:blip>
          <a:srcRect b="0" l="0" r="0" t="0"/>
          <a:stretch/>
        </p:blipFill>
        <p:spPr>
          <a:xfrm>
            <a:off x="4946691" y="0"/>
            <a:ext cx="7245309" cy="5112408"/>
          </a:xfrm>
          <a:prstGeom prst="rect">
            <a:avLst/>
          </a:prstGeom>
          <a:noFill/>
          <a:ln>
            <a:noFill/>
          </a:ln>
        </p:spPr>
      </p:pic>
      <p:cxnSp>
        <p:nvCxnSpPr>
          <p:cNvPr id="115" name="Google Shape;115;g11b5677b45c_0_1024"/>
          <p:cNvCxnSpPr/>
          <p:nvPr/>
        </p:nvCxnSpPr>
        <p:spPr>
          <a:xfrm rot="10800000">
            <a:off x="1604100" y="6529137"/>
            <a:ext cx="105879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Cover" showMasterSp="0" type="title">
  <p:cSld name="TITLE">
    <p:spTree>
      <p:nvGrpSpPr>
        <p:cNvPr id="17" name="Shape 17"/>
        <p:cNvGrpSpPr/>
        <p:nvPr/>
      </p:nvGrpSpPr>
      <p:grpSpPr>
        <a:xfrm>
          <a:off x="0" y="0"/>
          <a:ext cx="0" cy="0"/>
          <a:chOff x="0" y="0"/>
          <a:chExt cx="0" cy="0"/>
        </a:xfrm>
      </p:grpSpPr>
      <p:sp>
        <p:nvSpPr>
          <p:cNvPr id="18" name="Google Shape;18;p19"/>
          <p:cNvSpPr txBox="1"/>
          <p:nvPr>
            <p:ph type="ctrTitle"/>
          </p:nvPr>
        </p:nvSpPr>
        <p:spPr>
          <a:xfrm>
            <a:off x="614413" y="1122363"/>
            <a:ext cx="9144000" cy="5805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2000"/>
              <a:buFont typeface="Arial"/>
              <a:buNone/>
              <a:defRPr b="1" sz="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 type="subTitle"/>
          </p:nvPr>
        </p:nvSpPr>
        <p:spPr>
          <a:xfrm>
            <a:off x="614413" y="1702751"/>
            <a:ext cx="9144000" cy="16557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rgbClr val="757070"/>
              </a:buClr>
              <a:buSzPts val="4000"/>
              <a:buNone/>
              <a:defRPr sz="4000">
                <a:solidFill>
                  <a:srgbClr val="757070"/>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19"/>
          <p:cNvPicPr preferRelativeResize="0"/>
          <p:nvPr/>
        </p:nvPicPr>
        <p:blipFill rotWithShape="1">
          <a:blip r:embed="rId2">
            <a:alphaModFix/>
          </a:blip>
          <a:srcRect b="0" l="0" r="0" t="0"/>
          <a:stretch/>
        </p:blipFill>
        <p:spPr>
          <a:xfrm>
            <a:off x="9760969" y="430176"/>
            <a:ext cx="1816619" cy="541723"/>
          </a:xfrm>
          <a:prstGeom prst="rect">
            <a:avLst/>
          </a:prstGeom>
          <a:noFill/>
          <a:ln>
            <a:noFill/>
          </a:ln>
        </p:spPr>
      </p:pic>
      <p:sp>
        <p:nvSpPr>
          <p:cNvPr id="21" name="Google Shape;21;p19"/>
          <p:cNvSpPr/>
          <p:nvPr/>
        </p:nvSpPr>
        <p:spPr>
          <a:xfrm rot="5400000">
            <a:off x="10611289" y="-852900"/>
            <a:ext cx="113400" cy="1819200"/>
          </a:xfrm>
          <a:prstGeom prst="rect">
            <a:avLst/>
          </a:prstGeom>
          <a:solidFill>
            <a:schemeClr val="accent1"/>
          </a:solidFill>
          <a:ln cap="flat" cmpd="sng" w="12700">
            <a:solidFill>
              <a:srgbClr val="00203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19"/>
          <p:cNvSpPr/>
          <p:nvPr/>
        </p:nvSpPr>
        <p:spPr>
          <a:xfrm rot="5400000">
            <a:off x="11158621" y="20252"/>
            <a:ext cx="113400" cy="72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9"/>
          <p:cNvSpPr/>
          <p:nvPr/>
        </p:nvSpPr>
        <p:spPr>
          <a:xfrm rot="5400000">
            <a:off x="11017106" y="20252"/>
            <a:ext cx="113400" cy="72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9"/>
          <p:cNvSpPr/>
          <p:nvPr/>
        </p:nvSpPr>
        <p:spPr>
          <a:xfrm rot="5400000">
            <a:off x="10768209" y="-106647"/>
            <a:ext cx="113400" cy="326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 name="Google Shape;25;p19"/>
          <p:cNvPicPr preferRelativeResize="0"/>
          <p:nvPr/>
        </p:nvPicPr>
        <p:blipFill rotWithShape="1">
          <a:blip r:embed="rId3">
            <a:alphaModFix/>
          </a:blip>
          <a:srcRect b="0" l="0" r="0" t="0"/>
          <a:stretch/>
        </p:blipFill>
        <p:spPr>
          <a:xfrm>
            <a:off x="506477" y="2880719"/>
            <a:ext cx="11179046" cy="39742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with Title" showMasterSp="0">
  <p:cSld name="Transition Slide with Title">
    <p:bg>
      <p:bgPr>
        <a:solidFill>
          <a:schemeClr val="lt1"/>
        </a:solidFill>
      </p:bgPr>
    </p:bg>
    <p:spTree>
      <p:nvGrpSpPr>
        <p:cNvPr id="26" name="Shape 26"/>
        <p:cNvGrpSpPr/>
        <p:nvPr/>
      </p:nvGrpSpPr>
      <p:grpSpPr>
        <a:xfrm>
          <a:off x="0" y="0"/>
          <a:ext cx="0" cy="0"/>
          <a:chOff x="0" y="0"/>
          <a:chExt cx="0" cy="0"/>
        </a:xfrm>
      </p:grpSpPr>
      <p:pic>
        <p:nvPicPr>
          <p:cNvPr id="27" name="Google Shape;27;p20"/>
          <p:cNvPicPr preferRelativeResize="0"/>
          <p:nvPr/>
        </p:nvPicPr>
        <p:blipFill rotWithShape="1">
          <a:blip r:embed="rId2">
            <a:alphaModFix/>
          </a:blip>
          <a:srcRect b="0" l="0" r="0" t="0"/>
          <a:stretch/>
        </p:blipFill>
        <p:spPr>
          <a:xfrm>
            <a:off x="3378" y="1093154"/>
            <a:ext cx="12185242" cy="4340992"/>
          </a:xfrm>
          <a:prstGeom prst="rect">
            <a:avLst/>
          </a:prstGeom>
          <a:noFill/>
          <a:ln>
            <a:noFill/>
          </a:ln>
        </p:spPr>
      </p:pic>
      <p:sp>
        <p:nvSpPr>
          <p:cNvPr id="28" name="Google Shape;28;p20"/>
          <p:cNvSpPr txBox="1"/>
          <p:nvPr>
            <p:ph type="title"/>
          </p:nvPr>
        </p:nvSpPr>
        <p:spPr>
          <a:xfrm>
            <a:off x="838200" y="2633198"/>
            <a:ext cx="10515600" cy="1260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0"/>
          <p:cNvPicPr preferRelativeResize="0"/>
          <p:nvPr/>
        </p:nvPicPr>
        <p:blipFill rotWithShape="1">
          <a:blip r:embed="rId3">
            <a:alphaModFix/>
          </a:blip>
          <a:srcRect b="0" l="0" r="0" t="0"/>
          <a:stretch/>
        </p:blipFill>
        <p:spPr>
          <a:xfrm>
            <a:off x="5766268" y="5868796"/>
            <a:ext cx="659464" cy="63841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ransition Slide with Title" showMasterSp="0">
  <p:cSld name="2_Transition Slide with Title">
    <p:bg>
      <p:bgPr>
        <a:solidFill>
          <a:schemeClr val="lt1"/>
        </a:solidFill>
      </p:bgPr>
    </p:bg>
    <p:spTree>
      <p:nvGrpSpPr>
        <p:cNvPr id="30" name="Shape 30"/>
        <p:cNvGrpSpPr/>
        <p:nvPr/>
      </p:nvGrpSpPr>
      <p:grpSpPr>
        <a:xfrm>
          <a:off x="0" y="0"/>
          <a:ext cx="0" cy="0"/>
          <a:chOff x="0" y="0"/>
          <a:chExt cx="0" cy="0"/>
        </a:xfrm>
      </p:grpSpPr>
      <p:pic>
        <p:nvPicPr>
          <p:cNvPr id="31" name="Google Shape;31;p21"/>
          <p:cNvPicPr preferRelativeResize="0"/>
          <p:nvPr/>
        </p:nvPicPr>
        <p:blipFill rotWithShape="1">
          <a:blip r:embed="rId2">
            <a:alphaModFix/>
          </a:blip>
          <a:srcRect b="0" l="0" r="0" t="0"/>
          <a:stretch/>
        </p:blipFill>
        <p:spPr>
          <a:xfrm>
            <a:off x="-7359" y="1093154"/>
            <a:ext cx="12199362" cy="4340994"/>
          </a:xfrm>
          <a:prstGeom prst="rect">
            <a:avLst/>
          </a:prstGeom>
          <a:noFill/>
          <a:ln>
            <a:noFill/>
          </a:ln>
        </p:spPr>
      </p:pic>
      <p:sp>
        <p:nvSpPr>
          <p:cNvPr id="32" name="Google Shape;32;p21"/>
          <p:cNvSpPr txBox="1"/>
          <p:nvPr>
            <p:ph type="title"/>
          </p:nvPr>
        </p:nvSpPr>
        <p:spPr>
          <a:xfrm>
            <a:off x="838200" y="2633198"/>
            <a:ext cx="10515600" cy="1260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3" name="Google Shape;33;p21"/>
          <p:cNvPicPr preferRelativeResize="0"/>
          <p:nvPr/>
        </p:nvPicPr>
        <p:blipFill rotWithShape="1">
          <a:blip r:embed="rId3">
            <a:alphaModFix/>
          </a:blip>
          <a:srcRect b="0" l="0" r="0" t="0"/>
          <a:stretch/>
        </p:blipFill>
        <p:spPr>
          <a:xfrm>
            <a:off x="5766268" y="5868796"/>
            <a:ext cx="659464" cy="63841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8" name="Shape 38"/>
        <p:cNvGrpSpPr/>
        <p:nvPr/>
      </p:nvGrpSpPr>
      <p:grpSpPr>
        <a:xfrm>
          <a:off x="0" y="0"/>
          <a:ext cx="0" cy="0"/>
          <a:chOff x="0" y="0"/>
          <a:chExt cx="0" cy="0"/>
        </a:xfrm>
      </p:grpSpPr>
      <p:sp>
        <p:nvSpPr>
          <p:cNvPr id="39" name="Google Shape;39;p17"/>
          <p:cNvSpPr txBox="1"/>
          <p:nvPr>
            <p:ph type="title"/>
          </p:nvPr>
        </p:nvSpPr>
        <p:spPr>
          <a:xfrm>
            <a:off x="878590" y="641170"/>
            <a:ext cx="99861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7"/>
          <p:cNvSpPr txBox="1"/>
          <p:nvPr>
            <p:ph idx="1" type="body"/>
          </p:nvPr>
        </p:nvSpPr>
        <p:spPr>
          <a:xfrm>
            <a:off x="878590" y="2101670"/>
            <a:ext cx="9986100" cy="386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g1262add7add_0_110"/>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g1262add7add_0_110"/>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5" name="Google Shape;45;g1262add7add_0_1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ept 3_Content1">
  <p:cSld name="Concept 3_Content1">
    <p:spTree>
      <p:nvGrpSpPr>
        <p:cNvPr id="46" name="Shape 46"/>
        <p:cNvGrpSpPr/>
        <p:nvPr/>
      </p:nvGrpSpPr>
      <p:grpSpPr>
        <a:xfrm>
          <a:off x="0" y="0"/>
          <a:ext cx="0" cy="0"/>
          <a:chOff x="0" y="0"/>
          <a:chExt cx="0" cy="0"/>
        </a:xfrm>
      </p:grpSpPr>
      <p:pic>
        <p:nvPicPr>
          <p:cNvPr descr="A picture containing dark, plane, blue, airplane&#10;&#10;Description automatically generated" id="47" name="Google Shape;47;g11b5677b45c_0_186"/>
          <p:cNvPicPr preferRelativeResize="0"/>
          <p:nvPr/>
        </p:nvPicPr>
        <p:blipFill rotWithShape="1">
          <a:blip r:embed="rId2">
            <a:alphaModFix/>
          </a:blip>
          <a:srcRect b="0" l="0" r="0" t="0"/>
          <a:stretch/>
        </p:blipFill>
        <p:spPr>
          <a:xfrm>
            <a:off x="6106497" y="-11233"/>
            <a:ext cx="6085502" cy="1148318"/>
          </a:xfrm>
          <a:prstGeom prst="rect">
            <a:avLst/>
          </a:prstGeom>
          <a:noFill/>
          <a:ln>
            <a:noFill/>
          </a:ln>
        </p:spPr>
      </p:pic>
      <p:sp>
        <p:nvSpPr>
          <p:cNvPr id="48" name="Google Shape;48;g11b5677b45c_0_186"/>
          <p:cNvSpPr txBox="1"/>
          <p:nvPr>
            <p:ph idx="12" type="sldNum"/>
          </p:nvPr>
        </p:nvSpPr>
        <p:spPr>
          <a:xfrm>
            <a:off x="11378837" y="6341178"/>
            <a:ext cx="453000" cy="228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A5A5A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A5A5A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A5A5A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A5A5A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A5A5A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A5A5A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A5A5A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A5A5A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A5A5A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dark, plane, blue, airplane&#10;&#10;Description automatically generated" id="49" name="Google Shape;49;g11b5677b45c_0_186"/>
          <p:cNvPicPr preferRelativeResize="0"/>
          <p:nvPr/>
        </p:nvPicPr>
        <p:blipFill rotWithShape="1">
          <a:blip r:embed="rId3">
            <a:alphaModFix/>
          </a:blip>
          <a:srcRect b="0" l="0" r="0" t="0"/>
          <a:stretch/>
        </p:blipFill>
        <p:spPr>
          <a:xfrm rot="10800000">
            <a:off x="1" y="-11232"/>
            <a:ext cx="6138395" cy="1148318"/>
          </a:xfrm>
          <a:prstGeom prst="rect">
            <a:avLst/>
          </a:prstGeom>
          <a:noFill/>
          <a:ln>
            <a:noFill/>
          </a:ln>
        </p:spPr>
      </p:pic>
      <p:sp>
        <p:nvSpPr>
          <p:cNvPr id="50" name="Google Shape;50;g11b5677b45c_0_186"/>
          <p:cNvSpPr txBox="1"/>
          <p:nvPr>
            <p:ph idx="10" type="dt"/>
          </p:nvPr>
        </p:nvSpPr>
        <p:spPr>
          <a:xfrm>
            <a:off x="375684" y="6341178"/>
            <a:ext cx="2743200" cy="251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g11b5677b45c_0_186"/>
          <p:cNvSpPr txBox="1"/>
          <p:nvPr>
            <p:ph idx="1" type="body"/>
          </p:nvPr>
        </p:nvSpPr>
        <p:spPr>
          <a:xfrm>
            <a:off x="375684" y="1319971"/>
            <a:ext cx="11440500" cy="488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g11b5677b45c_0_186"/>
          <p:cNvSpPr/>
          <p:nvPr/>
        </p:nvSpPr>
        <p:spPr>
          <a:xfrm flipH="1">
            <a:off x="0" y="6592875"/>
            <a:ext cx="12192000" cy="277500"/>
          </a:xfrm>
          <a:prstGeom prst="rtTriangle">
            <a:avLst/>
          </a:prstGeom>
          <a:gradFill>
            <a:gsLst>
              <a:gs pos="0">
                <a:srgbClr val="E9610D"/>
              </a:gs>
              <a:gs pos="41000">
                <a:srgbClr val="FE6D00"/>
              </a:gs>
              <a:gs pos="100000">
                <a:srgbClr val="FE8326"/>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11b5677b45c_0_186"/>
          <p:cNvSpPr txBox="1"/>
          <p:nvPr>
            <p:ph type="title"/>
          </p:nvPr>
        </p:nvSpPr>
        <p:spPr>
          <a:xfrm>
            <a:off x="838200" y="290308"/>
            <a:ext cx="10515600" cy="6771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image" Target="../media/image13.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7" Type="http://schemas.openxmlformats.org/officeDocument/2006/relationships/theme" Target="../theme/theme1.xml"/><Relationship Id="rId16" Type="http://schemas.openxmlformats.org/officeDocument/2006/relationships/slideLayout" Target="../slideLayouts/slideLayout20.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3A3838"/>
              </a:buClr>
              <a:buSzPts val="4400"/>
              <a:buFont typeface="Arial"/>
              <a:buNone/>
              <a:defRPr b="0" i="0" sz="4400" u="none" cap="none" strike="noStrike">
                <a:solidFill>
                  <a:srgbClr val="3A383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080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3A3838"/>
              </a:buClr>
              <a:buSzPts val="2800"/>
              <a:buFont typeface="Arial"/>
              <a:buChar char="•"/>
              <a:defRPr b="0" i="0" sz="2800" u="none" cap="none" strike="noStrike">
                <a:solidFill>
                  <a:srgbClr val="3A3838"/>
                </a:solidFill>
                <a:latin typeface="Arial"/>
                <a:ea typeface="Arial"/>
                <a:cs typeface="Arial"/>
                <a:sym typeface="Arial"/>
              </a:defRPr>
            </a:lvl1pPr>
            <a:lvl2pPr indent="-381000" lvl="1" marL="914400" marR="0" rtl="0" algn="l">
              <a:lnSpc>
                <a:spcPct val="90000"/>
              </a:lnSpc>
              <a:spcBef>
                <a:spcPts val="500"/>
              </a:spcBef>
              <a:spcAft>
                <a:spcPts val="0"/>
              </a:spcAft>
              <a:buClr>
                <a:srgbClr val="3A3838"/>
              </a:buClr>
              <a:buSzPts val="2400"/>
              <a:buFont typeface="Arial"/>
              <a:buChar char="•"/>
              <a:defRPr b="0" i="0" sz="2400" u="none" cap="none" strike="noStrike">
                <a:solidFill>
                  <a:srgbClr val="3A3838"/>
                </a:solidFill>
                <a:latin typeface="Arial"/>
                <a:ea typeface="Arial"/>
                <a:cs typeface="Arial"/>
                <a:sym typeface="Arial"/>
              </a:defRPr>
            </a:lvl2pPr>
            <a:lvl3pPr indent="-355600" lvl="2" marL="1371600" marR="0" rtl="0" algn="l">
              <a:lnSpc>
                <a:spcPct val="90000"/>
              </a:lnSpc>
              <a:spcBef>
                <a:spcPts val="500"/>
              </a:spcBef>
              <a:spcAft>
                <a:spcPts val="0"/>
              </a:spcAft>
              <a:buClr>
                <a:srgbClr val="3A3838"/>
              </a:buClr>
              <a:buSzPts val="2000"/>
              <a:buFont typeface="Arial"/>
              <a:buChar char="•"/>
              <a:defRPr b="0" i="0" sz="2000" u="none" cap="none" strike="noStrike">
                <a:solidFill>
                  <a:srgbClr val="3A3838"/>
                </a:solidFill>
                <a:latin typeface="Arial"/>
                <a:ea typeface="Arial"/>
                <a:cs typeface="Arial"/>
                <a:sym typeface="Arial"/>
              </a:defRPr>
            </a:lvl3pPr>
            <a:lvl4pPr indent="-342900" lvl="3" marL="18288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Arial"/>
                <a:ea typeface="Arial"/>
                <a:cs typeface="Arial"/>
                <a:sym typeface="Arial"/>
              </a:defRPr>
            </a:lvl4pPr>
            <a:lvl5pPr indent="-342900" lvl="4" marL="22860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 name="Google Shape;12;p14"/>
          <p:cNvPicPr preferRelativeResize="0"/>
          <p:nvPr/>
        </p:nvPicPr>
        <p:blipFill rotWithShape="1">
          <a:blip r:embed="rId1">
            <a:alphaModFix/>
          </a:blip>
          <a:srcRect b="0" l="0" r="0" t="0"/>
          <a:stretch/>
        </p:blipFill>
        <p:spPr>
          <a:xfrm>
            <a:off x="0" y="5961529"/>
            <a:ext cx="12192000" cy="89647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 name="Shape 34"/>
        <p:cNvGrpSpPr/>
        <p:nvPr/>
      </p:nvGrpSpPr>
      <p:grpSpPr>
        <a:xfrm>
          <a:off x="0" y="0"/>
          <a:ext cx="0" cy="0"/>
          <a:chOff x="0" y="0"/>
          <a:chExt cx="0" cy="0"/>
        </a:xfrm>
      </p:grpSpPr>
      <p:sp>
        <p:nvSpPr>
          <p:cNvPr id="35" name="Google Shape;35;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3A3838"/>
              </a:buClr>
              <a:buSzPts val="4400"/>
              <a:buFont typeface="Arial"/>
              <a:buNone/>
              <a:defRPr b="0" i="0" sz="4400" u="none" cap="none" strike="noStrike">
                <a:solidFill>
                  <a:srgbClr val="3A383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16"/>
          <p:cNvSpPr txBox="1"/>
          <p:nvPr>
            <p:ph idx="1" type="body"/>
          </p:nvPr>
        </p:nvSpPr>
        <p:spPr>
          <a:xfrm>
            <a:off x="838200" y="1825625"/>
            <a:ext cx="10515600" cy="4080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3A3838"/>
              </a:buClr>
              <a:buSzPts val="2800"/>
              <a:buFont typeface="Arial"/>
              <a:buChar char="•"/>
              <a:defRPr b="0" i="0" sz="2800" u="none" cap="none" strike="noStrike">
                <a:solidFill>
                  <a:srgbClr val="3A3838"/>
                </a:solidFill>
                <a:latin typeface="Arial"/>
                <a:ea typeface="Arial"/>
                <a:cs typeface="Arial"/>
                <a:sym typeface="Arial"/>
              </a:defRPr>
            </a:lvl1pPr>
            <a:lvl2pPr indent="-381000" lvl="1" marL="914400" marR="0" rtl="0" algn="l">
              <a:lnSpc>
                <a:spcPct val="90000"/>
              </a:lnSpc>
              <a:spcBef>
                <a:spcPts val="500"/>
              </a:spcBef>
              <a:spcAft>
                <a:spcPts val="0"/>
              </a:spcAft>
              <a:buClr>
                <a:srgbClr val="3A3838"/>
              </a:buClr>
              <a:buSzPts val="2400"/>
              <a:buFont typeface="Arial"/>
              <a:buChar char="•"/>
              <a:defRPr b="0" i="0" sz="2400" u="none" cap="none" strike="noStrike">
                <a:solidFill>
                  <a:srgbClr val="3A3838"/>
                </a:solidFill>
                <a:latin typeface="Arial"/>
                <a:ea typeface="Arial"/>
                <a:cs typeface="Arial"/>
                <a:sym typeface="Arial"/>
              </a:defRPr>
            </a:lvl2pPr>
            <a:lvl3pPr indent="-355600" lvl="2" marL="1371600" marR="0" rtl="0" algn="l">
              <a:lnSpc>
                <a:spcPct val="90000"/>
              </a:lnSpc>
              <a:spcBef>
                <a:spcPts val="500"/>
              </a:spcBef>
              <a:spcAft>
                <a:spcPts val="0"/>
              </a:spcAft>
              <a:buClr>
                <a:srgbClr val="3A3838"/>
              </a:buClr>
              <a:buSzPts val="2000"/>
              <a:buFont typeface="Arial"/>
              <a:buChar char="•"/>
              <a:defRPr b="0" i="0" sz="2000" u="none" cap="none" strike="noStrike">
                <a:solidFill>
                  <a:srgbClr val="3A3838"/>
                </a:solidFill>
                <a:latin typeface="Arial"/>
                <a:ea typeface="Arial"/>
                <a:cs typeface="Arial"/>
                <a:sym typeface="Arial"/>
              </a:defRPr>
            </a:lvl3pPr>
            <a:lvl4pPr indent="-342900" lvl="3" marL="18288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Arial"/>
                <a:ea typeface="Arial"/>
                <a:cs typeface="Arial"/>
                <a:sym typeface="Arial"/>
              </a:defRPr>
            </a:lvl4pPr>
            <a:lvl5pPr indent="-342900" lvl="4" marL="22860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7" name="Google Shape;37;p16"/>
          <p:cNvPicPr preferRelativeResize="0"/>
          <p:nvPr/>
        </p:nvPicPr>
        <p:blipFill rotWithShape="1">
          <a:blip r:embed="rId1">
            <a:alphaModFix/>
          </a:blip>
          <a:srcRect b="0" l="0" r="0" t="0"/>
          <a:stretch/>
        </p:blipFill>
        <p:spPr>
          <a:xfrm>
            <a:off x="0" y="5961529"/>
            <a:ext cx="12192000" cy="89647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
          <p:cNvPicPr preferRelativeResize="0"/>
          <p:nvPr/>
        </p:nvPicPr>
        <p:blipFill rotWithShape="1">
          <a:blip r:embed="rId3">
            <a:alphaModFix/>
          </a:blip>
          <a:srcRect b="0" l="-113" r="129" t="17463"/>
          <a:stretch/>
        </p:blipFill>
        <p:spPr>
          <a:xfrm>
            <a:off x="1909946" y="991059"/>
            <a:ext cx="8372107" cy="4960313"/>
          </a:xfrm>
          <a:prstGeom prst="rect">
            <a:avLst/>
          </a:prstGeom>
          <a:noFill/>
          <a:ln>
            <a:noFill/>
          </a:ln>
        </p:spPr>
      </p:pic>
      <p:sp>
        <p:nvSpPr>
          <p:cNvPr id="121" name="Google Shape;121;p1"/>
          <p:cNvSpPr txBox="1"/>
          <p:nvPr/>
        </p:nvSpPr>
        <p:spPr>
          <a:xfrm>
            <a:off x="1909946" y="5489749"/>
            <a:ext cx="8372106" cy="46162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Presented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November </a:t>
            </a:r>
            <a:r>
              <a:rPr b="0" i="0" lang="en-US" sz="1200" u="none" cap="none" strike="noStrike">
                <a:solidFill>
                  <a:srgbClr val="000000"/>
                </a:solidFill>
                <a:latin typeface="Arial"/>
                <a:ea typeface="Arial"/>
                <a:cs typeface="Arial"/>
                <a:sym typeface="Arial"/>
              </a:rPr>
              <a:t>2022 (Q4)</a:t>
            </a:r>
            <a:endParaRPr b="0" i="0" sz="1200" u="none" cap="none" strike="noStrike">
              <a:solidFill>
                <a:srgbClr val="000000"/>
              </a:solidFill>
              <a:latin typeface="Arial"/>
              <a:ea typeface="Arial"/>
              <a:cs typeface="Arial"/>
              <a:sym typeface="Arial"/>
            </a:endParaRPr>
          </a:p>
        </p:txBody>
      </p:sp>
      <p:sp>
        <p:nvSpPr>
          <p:cNvPr id="122" name="Google Shape;122;p1"/>
          <p:cNvSpPr txBox="1"/>
          <p:nvPr>
            <p:ph type="title"/>
          </p:nvPr>
        </p:nvSpPr>
        <p:spPr>
          <a:xfrm>
            <a:off x="0" y="93475"/>
            <a:ext cx="12192000" cy="101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500">
                <a:solidFill>
                  <a:srgbClr val="003B67"/>
                </a:solidFill>
              </a:rPr>
              <a:t>Performance and Accountability Committee </a:t>
            </a:r>
            <a:endParaRPr b="1" sz="3400">
              <a:solidFill>
                <a:srgbClr val="003B67"/>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f3f1df31fa_0_87"/>
          <p:cNvSpPr txBox="1"/>
          <p:nvPr>
            <p:ph type="title"/>
          </p:nvPr>
        </p:nvSpPr>
        <p:spPr>
          <a:xfrm>
            <a:off x="150312" y="365125"/>
            <a:ext cx="119373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A3838"/>
              </a:buClr>
              <a:buSzPts val="1800"/>
              <a:buNone/>
            </a:pPr>
            <a:r>
              <a:rPr b="1" lang="en-US">
                <a:solidFill>
                  <a:srgbClr val="003B67"/>
                </a:solidFill>
                <a:extLst>
                  <a:ext uri="http://customooxmlschemas.google.com/">
                    <go:slidesCustomData xmlns:go="http://customooxmlschemas.google.com/" textRoundtripDataId="0"/>
                  </a:ext>
                </a:extLst>
              </a:rPr>
              <a:t>Local Plan Modifications</a:t>
            </a:r>
            <a:r>
              <a:rPr b="1" lang="en-US" sz="3600">
                <a:solidFill>
                  <a:srgbClr val="003B67"/>
                </a:solidFill>
              </a:rPr>
              <a:t> </a:t>
            </a:r>
            <a:endParaRPr b="1" sz="3600">
              <a:solidFill>
                <a:srgbClr val="003B67"/>
              </a:solidFill>
            </a:endParaRPr>
          </a:p>
        </p:txBody>
      </p:sp>
      <p:pic>
        <p:nvPicPr>
          <p:cNvPr id="191" name="Google Shape;191;gf3f1df31fa_0_87"/>
          <p:cNvPicPr preferRelativeResize="0"/>
          <p:nvPr/>
        </p:nvPicPr>
        <p:blipFill rotWithShape="1">
          <a:blip r:embed="rId3">
            <a:alphaModFix/>
          </a:blip>
          <a:srcRect b="0" l="0" r="0" t="0"/>
          <a:stretch/>
        </p:blipFill>
        <p:spPr>
          <a:xfrm>
            <a:off x="0" y="2000306"/>
            <a:ext cx="12191999" cy="3358431"/>
          </a:xfrm>
          <a:prstGeom prst="rect">
            <a:avLst/>
          </a:prstGeom>
          <a:noFill/>
          <a:ln>
            <a:noFill/>
          </a:ln>
        </p:spPr>
      </p:pic>
      <p:sp>
        <p:nvSpPr>
          <p:cNvPr id="192" name="Google Shape;192;gf3f1df31fa_0_87"/>
          <p:cNvSpPr/>
          <p:nvPr/>
        </p:nvSpPr>
        <p:spPr>
          <a:xfrm>
            <a:off x="3629892" y="3305450"/>
            <a:ext cx="4932300" cy="615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3" name="Google Shape;193;gf3f1df31fa_0_87"/>
          <p:cNvSpPr txBox="1"/>
          <p:nvPr/>
        </p:nvSpPr>
        <p:spPr>
          <a:xfrm>
            <a:off x="3629892" y="3386912"/>
            <a:ext cx="4932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2020 - 2024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454307b2ea_6_0"/>
          <p:cNvSpPr txBox="1"/>
          <p:nvPr>
            <p:ph idx="1" type="body"/>
          </p:nvPr>
        </p:nvSpPr>
        <p:spPr>
          <a:xfrm>
            <a:off x="820900" y="457800"/>
            <a:ext cx="9986100" cy="5526900"/>
          </a:xfrm>
          <a:prstGeom prst="rect">
            <a:avLst/>
          </a:prstGeom>
          <a:noFill/>
          <a:ln>
            <a:noFill/>
          </a:ln>
        </p:spPr>
        <p:txBody>
          <a:bodyPr anchorCtr="0" anchor="t" bIns="45700" lIns="91425" spcFirstLastPara="1" rIns="91425" wrap="square" tIns="45700">
            <a:noAutofit/>
          </a:bodyPr>
          <a:lstStyle/>
          <a:p>
            <a:pPr indent="-406400" lvl="0" marL="514350" rtl="0" algn="l">
              <a:lnSpc>
                <a:spcPct val="100000"/>
              </a:lnSpc>
              <a:spcBef>
                <a:spcPts val="0"/>
              </a:spcBef>
              <a:spcAft>
                <a:spcPts val="0"/>
              </a:spcAft>
              <a:buClr>
                <a:schemeClr val="accent2"/>
              </a:buClr>
              <a:buSzPts val="2800"/>
              <a:buChar char="➢"/>
            </a:pPr>
            <a:r>
              <a:rPr lang="en-US">
                <a:solidFill>
                  <a:srgbClr val="073763"/>
                </a:solidFill>
              </a:rPr>
              <a:t>Local Plan Modification Update</a:t>
            </a:r>
            <a:endParaRPr>
              <a:solidFill>
                <a:srgbClr val="073763"/>
              </a:solidFill>
            </a:endParaRPr>
          </a:p>
          <a:p>
            <a:pPr indent="-393700" lvl="1" marL="914400" rtl="0" algn="l">
              <a:lnSpc>
                <a:spcPct val="100000"/>
              </a:lnSpc>
              <a:spcBef>
                <a:spcPts val="0"/>
              </a:spcBef>
              <a:spcAft>
                <a:spcPts val="0"/>
              </a:spcAft>
              <a:buClr>
                <a:schemeClr val="accent2"/>
              </a:buClr>
              <a:buSzPts val="2600"/>
              <a:buChar char="○"/>
            </a:pPr>
            <a:r>
              <a:rPr lang="en-US" sz="2200">
                <a:solidFill>
                  <a:srgbClr val="073763"/>
                </a:solidFill>
              </a:rPr>
              <a:t>Final Drafts Received</a:t>
            </a:r>
            <a:endParaRPr sz="22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City of Phoenix</a:t>
            </a:r>
            <a:endParaRPr sz="16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Maricopa County</a:t>
            </a:r>
            <a:endParaRPr sz="16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Mohave / La Paz</a:t>
            </a:r>
            <a:endParaRPr sz="16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Pima County</a:t>
            </a:r>
            <a:endParaRPr sz="16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Santa Cruz County</a:t>
            </a:r>
            <a:endParaRPr sz="16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Southeastern Arizona</a:t>
            </a:r>
            <a:endParaRPr sz="16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Yuma County</a:t>
            </a:r>
            <a:endParaRPr sz="1600">
              <a:solidFill>
                <a:srgbClr val="073763"/>
              </a:solidFill>
            </a:endParaRPr>
          </a:p>
          <a:p>
            <a:pPr indent="-393700" lvl="1" marL="914400" rtl="0" algn="l">
              <a:lnSpc>
                <a:spcPct val="100000"/>
              </a:lnSpc>
              <a:spcBef>
                <a:spcPts val="0"/>
              </a:spcBef>
              <a:spcAft>
                <a:spcPts val="0"/>
              </a:spcAft>
              <a:buClr>
                <a:schemeClr val="accent2"/>
              </a:buClr>
              <a:buSzPts val="2600"/>
              <a:buChar char="○"/>
            </a:pPr>
            <a:r>
              <a:rPr lang="en-US" sz="2200">
                <a:solidFill>
                  <a:srgbClr val="073763"/>
                </a:solidFill>
              </a:rPr>
              <a:t>Final Draft pending CEO approval</a:t>
            </a:r>
            <a:endParaRPr sz="22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Coconino County</a:t>
            </a:r>
            <a:endParaRPr sz="1600">
              <a:solidFill>
                <a:srgbClr val="073763"/>
              </a:solidFill>
            </a:endParaRPr>
          </a:p>
          <a:p>
            <a:pPr indent="-393700" lvl="1" marL="914400" rtl="0" algn="l">
              <a:lnSpc>
                <a:spcPct val="100000"/>
              </a:lnSpc>
              <a:spcBef>
                <a:spcPts val="0"/>
              </a:spcBef>
              <a:spcAft>
                <a:spcPts val="0"/>
              </a:spcAft>
              <a:buClr>
                <a:schemeClr val="accent2"/>
              </a:buClr>
              <a:buSzPts val="2600"/>
              <a:buChar char="○"/>
            </a:pPr>
            <a:r>
              <a:rPr lang="en-US" sz="2200">
                <a:solidFill>
                  <a:srgbClr val="073763"/>
                </a:solidFill>
              </a:rPr>
              <a:t>Remaining Local Areas</a:t>
            </a:r>
            <a:endParaRPr sz="22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Nineteen Tribal Nations</a:t>
            </a:r>
            <a:endParaRPr sz="1600">
              <a:solidFill>
                <a:srgbClr val="073763"/>
              </a:solidFill>
            </a:endParaRPr>
          </a:p>
          <a:p>
            <a:pPr indent="-317500" lvl="2" marL="1371600" rtl="0" algn="l">
              <a:lnSpc>
                <a:spcPct val="100000"/>
              </a:lnSpc>
              <a:spcBef>
                <a:spcPts val="0"/>
              </a:spcBef>
              <a:spcAft>
                <a:spcPts val="0"/>
              </a:spcAft>
              <a:buClr>
                <a:srgbClr val="073763"/>
              </a:buClr>
              <a:buSzPts val="1400"/>
              <a:buChar char="•"/>
            </a:pPr>
            <a:r>
              <a:rPr lang="en-US" sz="1600">
                <a:solidFill>
                  <a:srgbClr val="073763"/>
                </a:solidFill>
              </a:rPr>
              <a:t>Northeastern Arizona</a:t>
            </a:r>
            <a:endParaRPr sz="1600">
              <a:solidFill>
                <a:srgbClr val="073763"/>
              </a:solidFill>
            </a:endParaRPr>
          </a:p>
          <a:p>
            <a:pPr indent="0" lvl="0" marL="0" rtl="0" algn="l">
              <a:spcBef>
                <a:spcPts val="1000"/>
              </a:spcBef>
              <a:spcAft>
                <a:spcPts val="0"/>
              </a:spcAft>
              <a:buNone/>
            </a:pPr>
            <a:r>
              <a:rPr b="1" lang="en-US" sz="2300">
                <a:solidFill>
                  <a:schemeClr val="accent2"/>
                </a:solidFill>
              </a:rPr>
              <a:t>Action Item:</a:t>
            </a:r>
            <a:r>
              <a:rPr lang="en-US" sz="2300"/>
              <a:t> </a:t>
            </a:r>
            <a:r>
              <a:rPr lang="en-US" sz="2300">
                <a:solidFill>
                  <a:srgbClr val="073763"/>
                </a:solidFill>
              </a:rPr>
              <a:t>Vote to approve completed Local Plan Modifications and conditionally approve the Local Plan Modification pending CEO approval, move to Executive Committee.</a:t>
            </a:r>
            <a:endParaRPr sz="1600">
              <a:solidFill>
                <a:srgbClr val="073763"/>
              </a:solidFill>
            </a:endParaRPr>
          </a:p>
          <a:p>
            <a:pPr indent="0" lvl="0" marL="0" rtl="0" algn="l">
              <a:lnSpc>
                <a:spcPct val="150000"/>
              </a:lnSpc>
              <a:spcBef>
                <a:spcPts val="0"/>
              </a:spcBef>
              <a:spcAft>
                <a:spcPts val="0"/>
              </a:spcAft>
              <a:buNone/>
            </a:pPr>
            <a:r>
              <a:t/>
            </a:r>
            <a:endParaRPr>
              <a:solidFill>
                <a:srgbClr val="07376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86b209deaa_0_0"/>
          <p:cNvSpPr txBox="1"/>
          <p:nvPr>
            <p:ph type="title"/>
          </p:nvPr>
        </p:nvSpPr>
        <p:spPr>
          <a:xfrm>
            <a:off x="150312" y="365125"/>
            <a:ext cx="119373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A3838"/>
              </a:buClr>
              <a:buSzPts val="1800"/>
              <a:buNone/>
            </a:pPr>
            <a:r>
              <a:rPr b="1" lang="en-US">
                <a:solidFill>
                  <a:srgbClr val="003B67"/>
                </a:solidFill>
                <a:extLst>
                  <a:ext uri="http://customooxmlschemas.google.com/">
                    <go:slidesCustomData xmlns:go="http://customooxmlschemas.google.com/" textRoundtripDataId="1"/>
                  </a:ext>
                </a:extLst>
              </a:rPr>
              <a:t>Local Workforce Development Board</a:t>
            </a:r>
            <a:r>
              <a:rPr b="1" lang="en-US" sz="4300">
                <a:solidFill>
                  <a:srgbClr val="003B67"/>
                </a:solidFill>
              </a:rPr>
              <a:t> </a:t>
            </a:r>
            <a:r>
              <a:rPr b="1" lang="en-US" sz="3600">
                <a:solidFill>
                  <a:srgbClr val="003B67"/>
                </a:solidFill>
              </a:rPr>
              <a:t> </a:t>
            </a:r>
            <a:endParaRPr b="1" sz="3600">
              <a:solidFill>
                <a:srgbClr val="003B67"/>
              </a:solidFill>
            </a:endParaRPr>
          </a:p>
        </p:txBody>
      </p:sp>
      <p:pic>
        <p:nvPicPr>
          <p:cNvPr id="206" name="Google Shape;206;g186b209deaa_0_0"/>
          <p:cNvPicPr preferRelativeResize="0"/>
          <p:nvPr/>
        </p:nvPicPr>
        <p:blipFill rotWithShape="1">
          <a:blip r:embed="rId3">
            <a:alphaModFix/>
          </a:blip>
          <a:srcRect b="0" l="0" r="0" t="0"/>
          <a:stretch/>
        </p:blipFill>
        <p:spPr>
          <a:xfrm>
            <a:off x="0" y="2000306"/>
            <a:ext cx="12191999" cy="3358431"/>
          </a:xfrm>
          <a:prstGeom prst="rect">
            <a:avLst/>
          </a:prstGeom>
          <a:noFill/>
          <a:ln>
            <a:noFill/>
          </a:ln>
        </p:spPr>
      </p:pic>
      <p:sp>
        <p:nvSpPr>
          <p:cNvPr id="207" name="Google Shape;207;g186b209deaa_0_0"/>
          <p:cNvSpPr/>
          <p:nvPr/>
        </p:nvSpPr>
        <p:spPr>
          <a:xfrm>
            <a:off x="3629892" y="3305450"/>
            <a:ext cx="4932300" cy="615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8" name="Google Shape;208;g186b209deaa_0_0"/>
          <p:cNvSpPr txBox="1"/>
          <p:nvPr/>
        </p:nvSpPr>
        <p:spPr>
          <a:xfrm>
            <a:off x="3517950" y="3389888"/>
            <a:ext cx="5156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300"/>
              <a:buFont typeface="Arial"/>
              <a:buNone/>
            </a:pPr>
            <a:r>
              <a:rPr lang="en-US" sz="2000">
                <a:solidFill>
                  <a:schemeClr val="lt1"/>
                </a:solidFill>
              </a:rPr>
              <a:t>Membership</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6a216d8c10_0_71"/>
          <p:cNvSpPr txBox="1"/>
          <p:nvPr>
            <p:ph type="title"/>
          </p:nvPr>
        </p:nvSpPr>
        <p:spPr>
          <a:xfrm>
            <a:off x="457200" y="198250"/>
            <a:ext cx="10407600" cy="105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3400">
                <a:solidFill>
                  <a:schemeClr val="accent2"/>
                </a:solidFill>
              </a:rPr>
              <a:t>Yuma County Waiver</a:t>
            </a:r>
            <a:endParaRPr b="1" sz="3400">
              <a:solidFill>
                <a:schemeClr val="accent2"/>
              </a:solidFill>
            </a:endParaRPr>
          </a:p>
        </p:txBody>
      </p:sp>
      <p:sp>
        <p:nvSpPr>
          <p:cNvPr id="215" name="Google Shape;215;g16a216d8c10_0_71"/>
          <p:cNvSpPr txBox="1"/>
          <p:nvPr/>
        </p:nvSpPr>
        <p:spPr>
          <a:xfrm>
            <a:off x="538000" y="986850"/>
            <a:ext cx="11037900" cy="4679400"/>
          </a:xfrm>
          <a:prstGeom prst="rect">
            <a:avLst/>
          </a:prstGeom>
          <a:solidFill>
            <a:schemeClr val="lt1"/>
          </a:solid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accent2"/>
              </a:buClr>
              <a:buSzPts val="2100"/>
              <a:buChar char="➢"/>
            </a:pPr>
            <a:r>
              <a:rPr lang="en-US" sz="2100">
                <a:solidFill>
                  <a:srgbClr val="1C4587"/>
                </a:solidFill>
              </a:rPr>
              <a:t>WIOA Local Governance Policy</a:t>
            </a:r>
            <a:endParaRPr sz="2100">
              <a:solidFill>
                <a:srgbClr val="1C4587"/>
              </a:solidFill>
            </a:endParaRPr>
          </a:p>
          <a:p>
            <a:pPr indent="-361950" lvl="0" marL="457200" rtl="0" algn="l">
              <a:spcBef>
                <a:spcPts val="0"/>
              </a:spcBef>
              <a:spcAft>
                <a:spcPts val="0"/>
              </a:spcAft>
              <a:buClr>
                <a:schemeClr val="accent2"/>
              </a:buClr>
              <a:buSzPts val="2100"/>
              <a:buChar char="➢"/>
            </a:pPr>
            <a:r>
              <a:rPr lang="en-US" sz="2100">
                <a:solidFill>
                  <a:srgbClr val="1C4587"/>
                </a:solidFill>
              </a:rPr>
              <a:t>Extension request sent October 6th, 2022</a:t>
            </a:r>
            <a:endParaRPr sz="2100">
              <a:solidFill>
                <a:srgbClr val="1C4587"/>
              </a:solidFill>
            </a:endParaRPr>
          </a:p>
          <a:p>
            <a:pPr indent="-361950" lvl="0" marL="457200" rtl="0" algn="l">
              <a:spcBef>
                <a:spcPts val="0"/>
              </a:spcBef>
              <a:spcAft>
                <a:spcPts val="0"/>
              </a:spcAft>
              <a:buClr>
                <a:schemeClr val="accent2"/>
              </a:buClr>
              <a:buSzPts val="2100"/>
              <a:buChar char="➢"/>
            </a:pPr>
            <a:r>
              <a:rPr lang="en-US" sz="2100">
                <a:solidFill>
                  <a:srgbClr val="1C4587"/>
                </a:solidFill>
              </a:rPr>
              <a:t>Business vacancy waiver request</a:t>
            </a:r>
            <a:endParaRPr sz="2100">
              <a:solidFill>
                <a:srgbClr val="1C4587"/>
              </a:solidFill>
            </a:endParaRPr>
          </a:p>
          <a:p>
            <a:pPr indent="0" lvl="0" marL="0" rtl="0" algn="l">
              <a:spcBef>
                <a:spcPts val="0"/>
              </a:spcBef>
              <a:spcAft>
                <a:spcPts val="0"/>
              </a:spcAft>
              <a:buNone/>
            </a:pPr>
            <a:r>
              <a:t/>
            </a:r>
            <a:endParaRPr sz="2400">
              <a:solidFill>
                <a:srgbClr val="1C4587"/>
              </a:solidFill>
              <a:highlight>
                <a:schemeClr val="dk1"/>
              </a:highlight>
            </a:endParaRPr>
          </a:p>
          <a:p>
            <a:pPr indent="0" lvl="0" marL="0" rtl="0" algn="l">
              <a:spcBef>
                <a:spcPts val="0"/>
              </a:spcBef>
              <a:spcAft>
                <a:spcPts val="0"/>
              </a:spcAft>
              <a:buNone/>
            </a:pPr>
            <a:r>
              <a:rPr b="1" i="1" lang="en-US" sz="2100">
                <a:solidFill>
                  <a:srgbClr val="1C4587"/>
                </a:solidFill>
              </a:rPr>
              <a:t>Vacancies</a:t>
            </a:r>
            <a:r>
              <a:rPr i="1" lang="en-US" sz="2100">
                <a:solidFill>
                  <a:srgbClr val="1C4587"/>
                </a:solidFill>
              </a:rPr>
              <a:t>. LWDB vacancies must be filled within 120 days of the vacancy. The CEOs in a LWDA are authorized to make all reappointments of members. Reappointments must be made within 120 days of the term expiration. In the event a vacancy cannot be filled within 120 days, the CEO must request a waiver in writing to the Workforce Arizona Council Manager with an explanation of why a vacancy was not filled in the 120-day timeframe and a description of the process underway to fill the vacancy. The CEO must maintain written approval of the waiver request by the Workforce Arizona Council Manager and will be monitored according to the process outlined in their approved waiver request.</a:t>
            </a:r>
            <a:endParaRPr i="1" sz="2100">
              <a:solidFill>
                <a:srgbClr val="1C4587"/>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2300">
                <a:solidFill>
                  <a:schemeClr val="accent2"/>
                </a:solidFill>
              </a:rPr>
              <a:t>Action Item:</a:t>
            </a:r>
            <a:r>
              <a:rPr lang="en-US" sz="2300"/>
              <a:t> </a:t>
            </a:r>
            <a:r>
              <a:rPr lang="en-US" sz="2300">
                <a:solidFill>
                  <a:srgbClr val="1C4587"/>
                </a:solidFill>
              </a:rPr>
              <a:t>Vote to approve the waiver request through December 31st, 2022</a:t>
            </a:r>
            <a:endParaRPr sz="2300">
              <a:solidFill>
                <a:srgbClr val="1C458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85237ad11c_9_0"/>
          <p:cNvSpPr txBox="1"/>
          <p:nvPr>
            <p:ph type="title"/>
          </p:nvPr>
        </p:nvSpPr>
        <p:spPr>
          <a:xfrm>
            <a:off x="150312" y="365125"/>
            <a:ext cx="119373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A3838"/>
              </a:buClr>
              <a:buSzPts val="1800"/>
              <a:buNone/>
            </a:pPr>
            <a:r>
              <a:rPr b="1" lang="en-US">
                <a:solidFill>
                  <a:srgbClr val="003B67"/>
                </a:solidFill>
              </a:rPr>
              <a:t>Nineteen Tribal Nations</a:t>
            </a:r>
            <a:r>
              <a:rPr b="1" lang="en-US" sz="4300">
                <a:solidFill>
                  <a:srgbClr val="003B67"/>
                </a:solidFill>
              </a:rPr>
              <a:t> </a:t>
            </a:r>
            <a:r>
              <a:rPr b="1" lang="en-US" sz="3600">
                <a:solidFill>
                  <a:srgbClr val="003B67"/>
                </a:solidFill>
              </a:rPr>
              <a:t> </a:t>
            </a:r>
            <a:endParaRPr b="1" sz="3600">
              <a:solidFill>
                <a:srgbClr val="003B67"/>
              </a:solidFill>
            </a:endParaRPr>
          </a:p>
        </p:txBody>
      </p:sp>
      <p:pic>
        <p:nvPicPr>
          <p:cNvPr id="222" name="Google Shape;222;g185237ad11c_9_0"/>
          <p:cNvPicPr preferRelativeResize="0"/>
          <p:nvPr/>
        </p:nvPicPr>
        <p:blipFill rotWithShape="1">
          <a:blip r:embed="rId3">
            <a:alphaModFix/>
          </a:blip>
          <a:srcRect b="0" l="0" r="0" t="0"/>
          <a:stretch/>
        </p:blipFill>
        <p:spPr>
          <a:xfrm>
            <a:off x="0" y="2000306"/>
            <a:ext cx="12191999" cy="3358431"/>
          </a:xfrm>
          <a:prstGeom prst="rect">
            <a:avLst/>
          </a:prstGeom>
          <a:noFill/>
          <a:ln>
            <a:noFill/>
          </a:ln>
        </p:spPr>
      </p:pic>
      <p:sp>
        <p:nvSpPr>
          <p:cNvPr id="223" name="Google Shape;223;g185237ad11c_9_0"/>
          <p:cNvSpPr/>
          <p:nvPr/>
        </p:nvSpPr>
        <p:spPr>
          <a:xfrm>
            <a:off x="3629892" y="3305450"/>
            <a:ext cx="4932300" cy="615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4" name="Google Shape;224;g185237ad11c_9_0"/>
          <p:cNvSpPr txBox="1"/>
          <p:nvPr/>
        </p:nvSpPr>
        <p:spPr>
          <a:xfrm>
            <a:off x="3517950" y="3389888"/>
            <a:ext cx="5156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300"/>
              <a:buFont typeface="Arial"/>
              <a:buNone/>
            </a:pPr>
            <a:r>
              <a:rPr lang="en-US" sz="2000">
                <a:solidFill>
                  <a:schemeClr val="lt1"/>
                </a:solidFill>
              </a:rPr>
              <a:t>Updates</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85237ad11c_9_8"/>
          <p:cNvSpPr txBox="1"/>
          <p:nvPr>
            <p:ph type="title"/>
          </p:nvPr>
        </p:nvSpPr>
        <p:spPr>
          <a:xfrm>
            <a:off x="878600" y="641174"/>
            <a:ext cx="9986100" cy="105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chemeClr val="accent2"/>
                </a:solidFill>
              </a:rPr>
              <a:t>NTN Update - Fiscal Agent Designation </a:t>
            </a:r>
            <a:endParaRPr>
              <a:solidFill>
                <a:schemeClr val="accent2"/>
              </a:solidFill>
            </a:endParaRPr>
          </a:p>
        </p:txBody>
      </p:sp>
      <p:sp>
        <p:nvSpPr>
          <p:cNvPr id="231" name="Google Shape;231;g185237ad11c_9_8"/>
          <p:cNvSpPr txBox="1"/>
          <p:nvPr>
            <p:ph idx="1" type="body"/>
          </p:nvPr>
        </p:nvSpPr>
        <p:spPr>
          <a:xfrm>
            <a:off x="778565" y="1901645"/>
            <a:ext cx="9986100" cy="38628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In 2019, the NTN LWDB was the designated Fiscal Agent</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Funds were distributed to each of the 13 Tribes</a:t>
            </a:r>
            <a:endParaRPr/>
          </a:p>
          <a:p>
            <a:pPr indent="-342900" lvl="0" marL="914400" rtl="0" algn="l">
              <a:lnSpc>
                <a:spcPct val="90000"/>
              </a:lnSpc>
              <a:spcBef>
                <a:spcPts val="0"/>
              </a:spcBef>
              <a:spcAft>
                <a:spcPts val="0"/>
              </a:spcAft>
              <a:buSzPts val="1800"/>
              <a:buChar char="•"/>
            </a:pPr>
            <a:r>
              <a:rPr lang="en-US"/>
              <a:t>DOL found the lack of a single entity to function as the Fiscal Agent non-compliant:</a:t>
            </a:r>
            <a:endParaRPr/>
          </a:p>
          <a:p>
            <a:pPr indent="-342900" lvl="1" marL="1371600" rtl="0" algn="l">
              <a:lnSpc>
                <a:spcPct val="90000"/>
              </a:lnSpc>
              <a:spcBef>
                <a:spcPts val="0"/>
              </a:spcBef>
              <a:spcAft>
                <a:spcPts val="0"/>
              </a:spcAft>
              <a:buSzPts val="1800"/>
              <a:buChar char="•"/>
            </a:pPr>
            <a:r>
              <a:rPr lang="en-US"/>
              <a:t>Conflict of interest</a:t>
            </a:r>
            <a:endParaRPr/>
          </a:p>
          <a:p>
            <a:pPr indent="-342900" lvl="1" marL="1371600" rtl="0" algn="l">
              <a:lnSpc>
                <a:spcPct val="90000"/>
              </a:lnSpc>
              <a:spcBef>
                <a:spcPts val="0"/>
              </a:spcBef>
              <a:spcAft>
                <a:spcPts val="0"/>
              </a:spcAft>
              <a:buSzPts val="1800"/>
              <a:buChar char="•"/>
            </a:pPr>
            <a:r>
              <a:rPr lang="en-US"/>
              <a:t>No oversight to ensure compliance</a:t>
            </a:r>
            <a:endParaRPr/>
          </a:p>
          <a:p>
            <a:pPr indent="0" lvl="0" marL="914400" rtl="0" algn="l">
              <a:lnSpc>
                <a:spcPct val="90000"/>
              </a:lnSpc>
              <a:spcBef>
                <a:spcPts val="0"/>
              </a:spcBef>
              <a:spcAft>
                <a:spcPts val="0"/>
              </a:spcAft>
              <a:buSzPts val="1800"/>
              <a:buNone/>
            </a:pPr>
            <a:r>
              <a:t/>
            </a:r>
            <a:endParaRPr/>
          </a:p>
          <a:p>
            <a:pPr indent="-342900" lvl="0" marL="457200" rtl="0" algn="l">
              <a:lnSpc>
                <a:spcPct val="90000"/>
              </a:lnSpc>
              <a:spcBef>
                <a:spcPts val="0"/>
              </a:spcBef>
              <a:spcAft>
                <a:spcPts val="0"/>
              </a:spcAft>
              <a:buSzPts val="1800"/>
              <a:buChar char="•"/>
            </a:pPr>
            <a:r>
              <a:rPr lang="en-US"/>
              <a:t>DES instructed NTN to designate one entity as the Fiscal Agent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85237ad11c_9_14"/>
          <p:cNvSpPr txBox="1"/>
          <p:nvPr>
            <p:ph type="title"/>
          </p:nvPr>
        </p:nvSpPr>
        <p:spPr>
          <a:xfrm>
            <a:off x="878600" y="641174"/>
            <a:ext cx="9986100" cy="105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chemeClr val="accent2"/>
                </a:solidFill>
              </a:rPr>
              <a:t>NTN Update - Fiscal Agent Designation </a:t>
            </a:r>
            <a:endParaRPr>
              <a:solidFill>
                <a:schemeClr val="accent2"/>
              </a:solidFill>
            </a:endParaRPr>
          </a:p>
        </p:txBody>
      </p:sp>
      <p:sp>
        <p:nvSpPr>
          <p:cNvPr id="238" name="Google Shape;238;g185237ad11c_9_14"/>
          <p:cNvSpPr txBox="1"/>
          <p:nvPr>
            <p:ph idx="1" type="body"/>
          </p:nvPr>
        </p:nvSpPr>
        <p:spPr>
          <a:xfrm>
            <a:off x="778565" y="1901645"/>
            <a:ext cx="9986100" cy="38628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Since 2019, DES has worked with NTN to designate one entity to serve as the Fiscal Agent</a:t>
            </a:r>
            <a:endParaRPr/>
          </a:p>
          <a:p>
            <a:pPr indent="0" lvl="0" marL="457200" rtl="0" algn="l">
              <a:lnSpc>
                <a:spcPct val="90000"/>
              </a:lnSpc>
              <a:spcBef>
                <a:spcPts val="0"/>
              </a:spcBef>
              <a:spcAft>
                <a:spcPts val="0"/>
              </a:spcAft>
              <a:buNone/>
            </a:pPr>
            <a:r>
              <a:t/>
            </a:r>
            <a:endParaRPr/>
          </a:p>
          <a:p>
            <a:pPr indent="-342900" lvl="1" marL="914400" rtl="0" algn="l">
              <a:lnSpc>
                <a:spcPct val="90000"/>
              </a:lnSpc>
              <a:spcBef>
                <a:spcPts val="0"/>
              </a:spcBef>
              <a:spcAft>
                <a:spcPts val="0"/>
              </a:spcAft>
              <a:buSzPts val="1800"/>
              <a:buChar char="•"/>
            </a:pPr>
            <a:r>
              <a:rPr lang="en-US"/>
              <a:t>Pascua Yaqui Tribe was approved in 2020, but never fully assumed responsibility and notified NTN in May 2022 that the tribe could not serve as the Fiscal Agent</a:t>
            </a:r>
            <a:endParaRPr/>
          </a:p>
          <a:p>
            <a:pPr indent="0" lvl="0" marL="0" rtl="0" algn="l">
              <a:lnSpc>
                <a:spcPct val="90000"/>
              </a:lnSpc>
              <a:spcBef>
                <a:spcPts val="0"/>
              </a:spcBef>
              <a:spcAft>
                <a:spcPts val="0"/>
              </a:spcAft>
              <a:buNone/>
            </a:pPr>
            <a:r>
              <a:t/>
            </a:r>
            <a:endParaRPr/>
          </a:p>
          <a:p>
            <a:pPr indent="-342900" lvl="1" marL="914400" rtl="0" algn="l">
              <a:lnSpc>
                <a:spcPct val="90000"/>
              </a:lnSpc>
              <a:spcBef>
                <a:spcPts val="0"/>
              </a:spcBef>
              <a:spcAft>
                <a:spcPts val="0"/>
              </a:spcAft>
              <a:buSzPts val="1800"/>
              <a:buChar char="•"/>
            </a:pPr>
            <a:r>
              <a:rPr lang="en-US"/>
              <a:t>DES and NTN approached 3 non-profit organizations – Local First Arizona, Inter Tribal Council of Arizona, and the Phoenix Indian Center – all declined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85237ad11c_9_20"/>
          <p:cNvSpPr txBox="1"/>
          <p:nvPr>
            <p:ph type="title"/>
          </p:nvPr>
        </p:nvSpPr>
        <p:spPr>
          <a:xfrm>
            <a:off x="878600" y="641174"/>
            <a:ext cx="9986100" cy="105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chemeClr val="accent2"/>
                </a:solidFill>
              </a:rPr>
              <a:t>NTN Update - Fiscal Agent Designation </a:t>
            </a:r>
            <a:endParaRPr>
              <a:solidFill>
                <a:schemeClr val="accent2"/>
              </a:solidFill>
            </a:endParaRPr>
          </a:p>
        </p:txBody>
      </p:sp>
      <p:sp>
        <p:nvSpPr>
          <p:cNvPr id="245" name="Google Shape;245;g185237ad11c_9_20"/>
          <p:cNvSpPr txBox="1"/>
          <p:nvPr>
            <p:ph idx="1" type="body"/>
          </p:nvPr>
        </p:nvSpPr>
        <p:spPr>
          <a:xfrm>
            <a:off x="778565" y="1901645"/>
            <a:ext cx="9986100" cy="3862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solidFill>
                  <a:schemeClr val="dk1"/>
                </a:solidFill>
              </a:rPr>
              <a:t>What’s Next?</a:t>
            </a:r>
            <a:endParaRPr>
              <a:solidFill>
                <a:schemeClr val="dk1"/>
              </a:solidFill>
            </a:endParaRPr>
          </a:p>
          <a:p>
            <a:pPr indent="-571500" lvl="2" marL="914400" rtl="0" algn="l">
              <a:lnSpc>
                <a:spcPct val="90000"/>
              </a:lnSpc>
              <a:spcBef>
                <a:spcPts val="0"/>
              </a:spcBef>
              <a:spcAft>
                <a:spcPts val="0"/>
              </a:spcAft>
              <a:buClr>
                <a:schemeClr val="dk1"/>
              </a:buClr>
              <a:buSzPts val="1800"/>
              <a:buChar char="•"/>
            </a:pPr>
            <a:r>
              <a:rPr lang="en-US">
                <a:solidFill>
                  <a:schemeClr val="dk1"/>
                </a:solidFill>
              </a:rPr>
              <a:t>DES to assist NTN identify a Fiscal Agent by conducting a “Request for Information” (RFI)</a:t>
            </a:r>
            <a:endParaRPr>
              <a:solidFill>
                <a:schemeClr val="dk1"/>
              </a:solidFill>
            </a:endParaRPr>
          </a:p>
          <a:p>
            <a:pPr indent="0" lvl="0" marL="1371600" rtl="0" algn="l">
              <a:lnSpc>
                <a:spcPct val="90000"/>
              </a:lnSpc>
              <a:spcBef>
                <a:spcPts val="0"/>
              </a:spcBef>
              <a:spcAft>
                <a:spcPts val="0"/>
              </a:spcAft>
              <a:buNone/>
            </a:pPr>
            <a:r>
              <a:t/>
            </a:r>
            <a:endParaRPr>
              <a:solidFill>
                <a:schemeClr val="dk1"/>
              </a:solidFill>
            </a:endParaRPr>
          </a:p>
          <a:p>
            <a:pPr indent="-571500" lvl="3" marL="1371600" rtl="0" algn="l">
              <a:lnSpc>
                <a:spcPct val="90000"/>
              </a:lnSpc>
              <a:spcBef>
                <a:spcPts val="0"/>
              </a:spcBef>
              <a:spcAft>
                <a:spcPts val="0"/>
              </a:spcAft>
              <a:buClr>
                <a:schemeClr val="dk1"/>
              </a:buClr>
              <a:buSzPts val="1800"/>
              <a:buChar char="•"/>
            </a:pPr>
            <a:r>
              <a:rPr lang="en-US">
                <a:solidFill>
                  <a:schemeClr val="dk1"/>
                </a:solidFill>
              </a:rPr>
              <a:t>RFI will be sent to potential interested parties to ascertain interest from viable organizations who could serve as the Fiscal Agent to the NTN</a:t>
            </a:r>
            <a:endParaRPr>
              <a:solidFill>
                <a:schemeClr val="dk1"/>
              </a:solidFill>
            </a:endParaRPr>
          </a:p>
          <a:p>
            <a:pPr indent="0" lvl="0" marL="0" rtl="0" algn="l">
              <a:lnSpc>
                <a:spcPct val="90000"/>
              </a:lnSpc>
              <a:spcBef>
                <a:spcPts val="0"/>
              </a:spcBef>
              <a:spcAft>
                <a:spcPts val="0"/>
              </a:spcAft>
              <a:buNone/>
            </a:pPr>
            <a:r>
              <a:t/>
            </a:r>
            <a:endParaRPr>
              <a:solidFill>
                <a:schemeClr val="dk1"/>
              </a:solidFill>
            </a:endParaRPr>
          </a:p>
          <a:p>
            <a:pPr indent="-571500" lvl="3" marL="1371600" rtl="0" algn="l">
              <a:lnSpc>
                <a:spcPct val="90000"/>
              </a:lnSpc>
              <a:spcBef>
                <a:spcPts val="0"/>
              </a:spcBef>
              <a:spcAft>
                <a:spcPts val="0"/>
              </a:spcAft>
              <a:buClr>
                <a:schemeClr val="dk1"/>
              </a:buClr>
              <a:buSzPts val="1800"/>
              <a:buChar char="•"/>
            </a:pPr>
            <a:r>
              <a:rPr lang="en-US">
                <a:solidFill>
                  <a:schemeClr val="dk1"/>
                </a:solidFill>
              </a:rPr>
              <a:t>If only 1-3 viable organizations respond with interest, NTN may engage in negotiations with the interested organizations </a:t>
            </a:r>
            <a:endParaRPr>
              <a:solidFill>
                <a:schemeClr val="dk1"/>
              </a:solidFill>
            </a:endParaRPr>
          </a:p>
          <a:p>
            <a:pPr indent="0" lvl="0" marL="0" rtl="0" algn="l">
              <a:lnSpc>
                <a:spcPct val="90000"/>
              </a:lnSpc>
              <a:spcBef>
                <a:spcPts val="0"/>
              </a:spcBef>
              <a:spcAft>
                <a:spcPts val="0"/>
              </a:spcAft>
              <a:buNone/>
            </a:pPr>
            <a:r>
              <a:t/>
            </a:r>
            <a:endParaRPr>
              <a:solidFill>
                <a:schemeClr val="dk1"/>
              </a:solidFill>
            </a:endParaRPr>
          </a:p>
          <a:p>
            <a:pPr indent="-571500" lvl="3" marL="1371600" rtl="0" algn="l">
              <a:lnSpc>
                <a:spcPct val="90000"/>
              </a:lnSpc>
              <a:spcBef>
                <a:spcPts val="0"/>
              </a:spcBef>
              <a:spcAft>
                <a:spcPts val="0"/>
              </a:spcAft>
              <a:buClr>
                <a:schemeClr val="dk1"/>
              </a:buClr>
              <a:buSzPts val="1800"/>
              <a:buChar char="•"/>
            </a:pPr>
            <a:r>
              <a:rPr lang="en-US">
                <a:solidFill>
                  <a:schemeClr val="dk1"/>
                </a:solidFill>
              </a:rPr>
              <a:t>If more than 3 viable organizations respond with interest, DES will conduct a competitive procurement to assist the NTN in identifying an entity to serve as the Fiscal Agent</a:t>
            </a:r>
            <a:endParaRPr>
              <a:solidFill>
                <a:schemeClr val="dk1"/>
              </a:solidFill>
            </a:endParaRPr>
          </a:p>
          <a:p>
            <a:pPr indent="0" lvl="0" marL="914400" rtl="0" algn="l">
              <a:lnSpc>
                <a:spcPct val="90000"/>
              </a:lnSpc>
              <a:spcBef>
                <a:spcPts val="0"/>
              </a:spcBef>
              <a:spcAft>
                <a:spcPts val="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85237ad11c_9_26"/>
          <p:cNvSpPr txBox="1"/>
          <p:nvPr>
            <p:ph type="title"/>
          </p:nvPr>
        </p:nvSpPr>
        <p:spPr>
          <a:xfrm>
            <a:off x="878600" y="641174"/>
            <a:ext cx="9986100" cy="105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chemeClr val="accent2"/>
                </a:solidFill>
              </a:rPr>
              <a:t>NTN Update - Fiscal Agent Designation </a:t>
            </a:r>
            <a:endParaRPr>
              <a:solidFill>
                <a:schemeClr val="accent2"/>
              </a:solidFill>
            </a:endParaRPr>
          </a:p>
        </p:txBody>
      </p:sp>
      <p:sp>
        <p:nvSpPr>
          <p:cNvPr id="252" name="Google Shape;252;g185237ad11c_9_26"/>
          <p:cNvSpPr txBox="1"/>
          <p:nvPr>
            <p:ph idx="1" type="body"/>
          </p:nvPr>
        </p:nvSpPr>
        <p:spPr>
          <a:xfrm>
            <a:off x="778565" y="1901645"/>
            <a:ext cx="9986100" cy="3862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Temporary Measures:</a:t>
            </a:r>
            <a:endParaRPr/>
          </a:p>
          <a:p>
            <a:pPr indent="-342900" lvl="0" marL="457200" rtl="0" algn="l">
              <a:lnSpc>
                <a:spcPct val="90000"/>
              </a:lnSpc>
              <a:spcBef>
                <a:spcPts val="0"/>
              </a:spcBef>
              <a:spcAft>
                <a:spcPts val="0"/>
              </a:spcAft>
              <a:buSzPts val="1800"/>
              <a:buChar char="•"/>
            </a:pPr>
            <a:r>
              <a:rPr lang="en-US"/>
              <a:t>DES issued separate grant agreements for PY21 adult and youth funding to the 13 tribal nations to continue services</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The Salt River Pima-Maricopa Indian Community agreed to receive the NTN Board funds through Sept. 2022</a:t>
            </a:r>
            <a:endParaRPr/>
          </a:p>
          <a:p>
            <a:pPr indent="-342900" lvl="1" marL="914400" rtl="0" algn="l">
              <a:lnSpc>
                <a:spcPct val="90000"/>
              </a:lnSpc>
              <a:spcBef>
                <a:spcPts val="0"/>
              </a:spcBef>
              <a:spcAft>
                <a:spcPts val="0"/>
              </a:spcAft>
              <a:buSzPts val="1800"/>
              <a:buChar char="•"/>
            </a:pPr>
            <a:r>
              <a:rPr lang="en-US"/>
              <a:t>Funds used to pay the Executive Director and 3 Staff</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The Gila River Tribe agreed to receive the funds for November through April </a:t>
            </a:r>
            <a:r>
              <a:rPr lang="en-US">
                <a:extLst>
                  <a:ext uri="http://customooxmlschemas.google.com/">
                    <go:slidesCustomData xmlns:go="http://customooxmlschemas.google.com/" textRoundtripDataId="2"/>
                  </a:ext>
                </a:extLst>
              </a:rPr>
              <a:t>202</a:t>
            </a:r>
            <a:r>
              <a:rPr lang="en-US"/>
              <a:t>3</a:t>
            </a:r>
            <a:endParaRPr/>
          </a:p>
          <a:p>
            <a:pPr indent="0" lvl="0" marL="457200" rtl="0" algn="l">
              <a:lnSpc>
                <a:spcPct val="90000"/>
              </a:lnSpc>
              <a:spcBef>
                <a:spcPts val="0"/>
              </a:spcBef>
              <a:spcAft>
                <a:spcPts val="0"/>
              </a:spcAft>
              <a:buNone/>
            </a:pPr>
            <a:r>
              <a:t/>
            </a:r>
            <a:endParaRPr/>
          </a:p>
          <a:p>
            <a:pPr indent="0" lvl="0" marL="914400" rtl="0" algn="l">
              <a:lnSpc>
                <a:spcPct val="90000"/>
              </a:lnSpc>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185237ad11c_9_32"/>
          <p:cNvSpPr txBox="1"/>
          <p:nvPr>
            <p:ph type="title"/>
          </p:nvPr>
        </p:nvSpPr>
        <p:spPr>
          <a:xfrm>
            <a:off x="878590" y="641170"/>
            <a:ext cx="99861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en-US">
                <a:solidFill>
                  <a:schemeClr val="accent2"/>
                </a:solidFill>
              </a:rPr>
              <a:t>NTN Update - Fiscal Agent Designation</a:t>
            </a:r>
            <a:endParaRPr/>
          </a:p>
        </p:txBody>
      </p:sp>
      <p:sp>
        <p:nvSpPr>
          <p:cNvPr id="259" name="Google Shape;259;g185237ad11c_9_32"/>
          <p:cNvSpPr txBox="1"/>
          <p:nvPr>
            <p:ph idx="1" type="body"/>
          </p:nvPr>
        </p:nvSpPr>
        <p:spPr>
          <a:xfrm>
            <a:off x="878600" y="2101675"/>
            <a:ext cx="9986100" cy="3739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DES issued </a:t>
            </a:r>
            <a:r>
              <a:rPr lang="en-US">
                <a:extLst>
                  <a:ext uri="http://customooxmlschemas.google.com/">
                    <go:slidesCustomData xmlns:go="http://customooxmlschemas.google.com/" textRoundtripDataId="3"/>
                  </a:ext>
                </a:extLst>
              </a:rPr>
              <a:t>correspondence</a:t>
            </a:r>
            <a:r>
              <a:rPr lang="en-US"/>
              <a:t> to update the following individuals:</a:t>
            </a:r>
            <a:endParaRPr/>
          </a:p>
          <a:p>
            <a:pPr indent="-381000" lvl="0" marL="457200" rtl="0" algn="l">
              <a:spcBef>
                <a:spcPts val="1000"/>
              </a:spcBef>
              <a:spcAft>
                <a:spcPts val="0"/>
              </a:spcAft>
              <a:buSzPts val="2400"/>
              <a:buChar char="•"/>
            </a:pPr>
            <a:r>
              <a:rPr lang="en-US" sz="2400"/>
              <a:t>Kristine Firethunder, Director, Governor’s Office of Tribal Relations</a:t>
            </a:r>
            <a:endParaRPr sz="2400"/>
          </a:p>
          <a:p>
            <a:pPr indent="0" lvl="0" marL="0" rtl="0" algn="l">
              <a:spcBef>
                <a:spcPts val="1000"/>
              </a:spcBef>
              <a:spcAft>
                <a:spcPts val="0"/>
              </a:spcAft>
              <a:buNone/>
            </a:pPr>
            <a:r>
              <a:t/>
            </a:r>
            <a:endParaRPr sz="2400"/>
          </a:p>
          <a:p>
            <a:pPr indent="-381000" lvl="0" marL="457200" rtl="0" algn="l">
              <a:spcBef>
                <a:spcPts val="1000"/>
              </a:spcBef>
              <a:spcAft>
                <a:spcPts val="0"/>
              </a:spcAft>
              <a:buSzPts val="2400"/>
              <a:buChar char="•"/>
            </a:pPr>
            <a:r>
              <a:rPr lang="en-US" sz="2400"/>
              <a:t>Cindy Ptak, Governor's Office, Program Manager, Arizona Infrastructure and Jobs Act Task Force</a:t>
            </a:r>
            <a:endParaRPr sz="2400"/>
          </a:p>
          <a:p>
            <a:pPr indent="0" lvl="0" marL="457200" rtl="0" algn="l">
              <a:spcBef>
                <a:spcPts val="1000"/>
              </a:spcBef>
              <a:spcAft>
                <a:spcPts val="0"/>
              </a:spcAft>
              <a:buNone/>
            </a:pPr>
            <a:r>
              <a:t/>
            </a:r>
            <a:endParaRPr sz="2400"/>
          </a:p>
          <a:p>
            <a:pPr indent="-381000" lvl="0" marL="457200" rtl="0" algn="l">
              <a:spcBef>
                <a:spcPts val="1000"/>
              </a:spcBef>
              <a:spcAft>
                <a:spcPts val="0"/>
              </a:spcAft>
              <a:buSzPts val="2400"/>
              <a:buChar char="•"/>
            </a:pPr>
            <a:r>
              <a:rPr lang="en-US" sz="2400"/>
              <a:t>The Tribal Leaders of the 13 NTN Tribes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b871afb49d_0_449"/>
          <p:cNvSpPr txBox="1"/>
          <p:nvPr>
            <p:ph type="title"/>
          </p:nvPr>
        </p:nvSpPr>
        <p:spPr>
          <a:xfrm>
            <a:off x="150312" y="365125"/>
            <a:ext cx="119373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A3838"/>
              </a:buClr>
              <a:buSzPts val="1800"/>
              <a:buNone/>
            </a:pPr>
            <a:r>
              <a:rPr b="1" lang="en-US">
                <a:solidFill>
                  <a:srgbClr val="003B67"/>
                </a:solidFill>
              </a:rPr>
              <a:t>Employer Measures</a:t>
            </a:r>
            <a:r>
              <a:rPr b="1" lang="en-US" sz="3600">
                <a:solidFill>
                  <a:srgbClr val="003B67"/>
                </a:solidFill>
              </a:rPr>
              <a:t> </a:t>
            </a:r>
            <a:endParaRPr b="1" sz="3600">
              <a:solidFill>
                <a:srgbClr val="003B67"/>
              </a:solidFill>
            </a:endParaRPr>
          </a:p>
        </p:txBody>
      </p:sp>
      <p:pic>
        <p:nvPicPr>
          <p:cNvPr id="129" name="Google Shape;129;gb871afb49d_0_449"/>
          <p:cNvPicPr preferRelativeResize="0"/>
          <p:nvPr/>
        </p:nvPicPr>
        <p:blipFill rotWithShape="1">
          <a:blip r:embed="rId3">
            <a:alphaModFix/>
          </a:blip>
          <a:srcRect b="0" l="0" r="0" t="0"/>
          <a:stretch/>
        </p:blipFill>
        <p:spPr>
          <a:xfrm>
            <a:off x="0" y="2000306"/>
            <a:ext cx="12191998" cy="3358431"/>
          </a:xfrm>
          <a:prstGeom prst="rect">
            <a:avLst/>
          </a:prstGeom>
          <a:noFill/>
          <a:ln>
            <a:noFill/>
          </a:ln>
        </p:spPr>
      </p:pic>
      <p:sp>
        <p:nvSpPr>
          <p:cNvPr id="130" name="Google Shape;130;gb871afb49d_0_449"/>
          <p:cNvSpPr/>
          <p:nvPr/>
        </p:nvSpPr>
        <p:spPr>
          <a:xfrm>
            <a:off x="3629892" y="3305450"/>
            <a:ext cx="4932300" cy="615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1" name="Google Shape;131;gb871afb49d_0_449"/>
          <p:cNvSpPr txBox="1"/>
          <p:nvPr/>
        </p:nvSpPr>
        <p:spPr>
          <a:xfrm>
            <a:off x="3629892" y="3386912"/>
            <a:ext cx="4932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Update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6a216d8c10_0_0"/>
          <p:cNvSpPr txBox="1"/>
          <p:nvPr>
            <p:ph type="title"/>
          </p:nvPr>
        </p:nvSpPr>
        <p:spPr>
          <a:xfrm>
            <a:off x="150312" y="365125"/>
            <a:ext cx="119373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3A3838"/>
              </a:buClr>
              <a:buSzPts val="1800"/>
              <a:buNone/>
            </a:pPr>
            <a:r>
              <a:rPr b="1" lang="en-US">
                <a:solidFill>
                  <a:srgbClr val="003B67"/>
                </a:solidFill>
                <a:extLst>
                  <a:ext uri="http://customooxmlschemas.google.com/">
                    <go:slidesCustomData xmlns:go="http://customooxmlschemas.google.com/" textRoundtripDataId="4"/>
                  </a:ext>
                </a:extLst>
              </a:rPr>
              <a:t>C</a:t>
            </a:r>
            <a:r>
              <a:rPr b="1" lang="en-US">
                <a:solidFill>
                  <a:srgbClr val="003B67"/>
                </a:solidFill>
              </a:rPr>
              <a:t>ouncil Restructure</a:t>
            </a:r>
            <a:endParaRPr b="1">
              <a:solidFill>
                <a:srgbClr val="003B67"/>
              </a:solidFill>
            </a:endParaRPr>
          </a:p>
        </p:txBody>
      </p:sp>
      <p:pic>
        <p:nvPicPr>
          <p:cNvPr id="266" name="Google Shape;266;g16a216d8c10_0_0"/>
          <p:cNvPicPr preferRelativeResize="0"/>
          <p:nvPr/>
        </p:nvPicPr>
        <p:blipFill rotWithShape="1">
          <a:blip r:embed="rId3">
            <a:alphaModFix/>
          </a:blip>
          <a:srcRect b="0" l="0" r="0" t="0"/>
          <a:stretch/>
        </p:blipFill>
        <p:spPr>
          <a:xfrm>
            <a:off x="0" y="2000306"/>
            <a:ext cx="12191999" cy="3358431"/>
          </a:xfrm>
          <a:prstGeom prst="rect">
            <a:avLst/>
          </a:prstGeom>
          <a:noFill/>
          <a:ln>
            <a:noFill/>
          </a:ln>
        </p:spPr>
      </p:pic>
      <p:sp>
        <p:nvSpPr>
          <p:cNvPr id="267" name="Google Shape;267;g16a216d8c10_0_0"/>
          <p:cNvSpPr/>
          <p:nvPr/>
        </p:nvSpPr>
        <p:spPr>
          <a:xfrm>
            <a:off x="3629892" y="3305450"/>
            <a:ext cx="4932300" cy="615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8" name="Google Shape;268;g16a216d8c10_0_0"/>
          <p:cNvSpPr txBox="1"/>
          <p:nvPr/>
        </p:nvSpPr>
        <p:spPr>
          <a:xfrm>
            <a:off x="3629892" y="3386912"/>
            <a:ext cx="4932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rPr>
              <a:t>Committee Discussion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6a216d8c10_0_8"/>
          <p:cNvSpPr txBox="1"/>
          <p:nvPr>
            <p:ph type="title"/>
          </p:nvPr>
        </p:nvSpPr>
        <p:spPr>
          <a:xfrm>
            <a:off x="170175" y="-199275"/>
            <a:ext cx="11781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300">
                <a:solidFill>
                  <a:srgbClr val="003B67"/>
                </a:solidFill>
              </a:rPr>
              <a:t>Proposed Council Structure Changes</a:t>
            </a:r>
            <a:endParaRPr b="1" sz="3300">
              <a:solidFill>
                <a:srgbClr val="003B67"/>
              </a:solidFill>
            </a:endParaRPr>
          </a:p>
        </p:txBody>
      </p:sp>
      <p:sp>
        <p:nvSpPr>
          <p:cNvPr id="275" name="Google Shape;275;g16a216d8c10_0_8"/>
          <p:cNvSpPr txBox="1"/>
          <p:nvPr>
            <p:ph idx="1" type="body"/>
          </p:nvPr>
        </p:nvSpPr>
        <p:spPr>
          <a:xfrm>
            <a:off x="199425" y="1109100"/>
            <a:ext cx="11723100" cy="46398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Clr>
                <a:schemeClr val="accent2"/>
              </a:buClr>
              <a:buSzPts val="2400"/>
              <a:buChar char="➢"/>
            </a:pPr>
            <a:r>
              <a:rPr lang="en-US">
                <a:solidFill>
                  <a:srgbClr val="003B67"/>
                </a:solidFill>
              </a:rPr>
              <a:t>National Governors Association</a:t>
            </a:r>
            <a:endParaRPr>
              <a:solidFill>
                <a:srgbClr val="003B67"/>
              </a:solidFill>
            </a:endParaRPr>
          </a:p>
          <a:p>
            <a:pPr indent="-381000" lvl="1" marL="914400" rtl="0" algn="l">
              <a:spcBef>
                <a:spcPts val="0"/>
              </a:spcBef>
              <a:spcAft>
                <a:spcPts val="0"/>
              </a:spcAft>
              <a:buClr>
                <a:schemeClr val="accent2"/>
              </a:buClr>
              <a:buSzPts val="2400"/>
              <a:buChar char="○"/>
            </a:pPr>
            <a:r>
              <a:rPr lang="en-US">
                <a:solidFill>
                  <a:srgbClr val="003B67"/>
                </a:solidFill>
              </a:rPr>
              <a:t>Best Practices</a:t>
            </a:r>
            <a:endParaRPr>
              <a:solidFill>
                <a:srgbClr val="003B67"/>
              </a:solidFill>
            </a:endParaRPr>
          </a:p>
          <a:p>
            <a:pPr indent="-381000" lvl="1" marL="914400" rtl="0" algn="l">
              <a:spcBef>
                <a:spcPts val="0"/>
              </a:spcBef>
              <a:spcAft>
                <a:spcPts val="0"/>
              </a:spcAft>
              <a:buClr>
                <a:schemeClr val="accent2"/>
              </a:buClr>
              <a:buSzPts val="2400"/>
              <a:buChar char="○"/>
            </a:pPr>
            <a:r>
              <a:rPr lang="en-US">
                <a:solidFill>
                  <a:srgbClr val="003B67"/>
                </a:solidFill>
              </a:rPr>
              <a:t>Challenges</a:t>
            </a:r>
            <a:endParaRPr>
              <a:solidFill>
                <a:srgbClr val="003B67"/>
              </a:solidFill>
            </a:endParaRPr>
          </a:p>
          <a:p>
            <a:pPr indent="0" lvl="0" marL="914400" rtl="0" algn="l">
              <a:lnSpc>
                <a:spcPct val="100000"/>
              </a:lnSpc>
              <a:spcBef>
                <a:spcPts val="1000"/>
              </a:spcBef>
              <a:spcAft>
                <a:spcPts val="0"/>
              </a:spcAft>
              <a:buNone/>
            </a:pPr>
            <a:r>
              <a:t/>
            </a:r>
            <a:endParaRPr sz="600">
              <a:solidFill>
                <a:srgbClr val="003B67"/>
              </a:solidFill>
            </a:endParaRPr>
          </a:p>
          <a:p>
            <a:pPr indent="-381000" lvl="0" marL="457200" rtl="0" algn="l">
              <a:lnSpc>
                <a:spcPct val="100000"/>
              </a:lnSpc>
              <a:spcBef>
                <a:spcPts val="1000"/>
              </a:spcBef>
              <a:spcAft>
                <a:spcPts val="0"/>
              </a:spcAft>
              <a:buClr>
                <a:schemeClr val="accent2"/>
              </a:buClr>
              <a:buSzPts val="2400"/>
              <a:buChar char="➢"/>
            </a:pPr>
            <a:r>
              <a:rPr lang="en-US">
                <a:solidFill>
                  <a:srgbClr val="003B67"/>
                </a:solidFill>
              </a:rPr>
              <a:t>Committees vs. Workgroups</a:t>
            </a:r>
            <a:endParaRPr>
              <a:solidFill>
                <a:srgbClr val="003B67"/>
              </a:solidFill>
            </a:endParaRPr>
          </a:p>
          <a:p>
            <a:pPr indent="-381000" lvl="1" marL="914400" rtl="0" algn="l">
              <a:spcBef>
                <a:spcPts val="0"/>
              </a:spcBef>
              <a:spcAft>
                <a:spcPts val="0"/>
              </a:spcAft>
              <a:buClr>
                <a:schemeClr val="accent2"/>
              </a:buClr>
              <a:buSzPts val="2400"/>
              <a:buChar char="○"/>
            </a:pPr>
            <a:r>
              <a:rPr lang="en-US">
                <a:solidFill>
                  <a:srgbClr val="003B67"/>
                </a:solidFill>
              </a:rPr>
              <a:t>Beginning 1st Quarter 2023</a:t>
            </a:r>
            <a:endParaRPr>
              <a:solidFill>
                <a:srgbClr val="003B67"/>
              </a:solidFill>
            </a:endParaRPr>
          </a:p>
          <a:p>
            <a:pPr indent="-381000" lvl="1" marL="914400" rtl="0" algn="l">
              <a:spcBef>
                <a:spcPts val="0"/>
              </a:spcBef>
              <a:spcAft>
                <a:spcPts val="0"/>
              </a:spcAft>
              <a:buClr>
                <a:schemeClr val="accent2"/>
              </a:buClr>
              <a:buSzPts val="2400"/>
              <a:buChar char="○"/>
            </a:pPr>
            <a:r>
              <a:rPr lang="en-US">
                <a:solidFill>
                  <a:srgbClr val="003B67"/>
                </a:solidFill>
              </a:rPr>
              <a:t>Effectiveness and Efficiency</a:t>
            </a:r>
            <a:endParaRPr>
              <a:solidFill>
                <a:srgbClr val="003B67"/>
              </a:solidFill>
            </a:endParaRPr>
          </a:p>
          <a:p>
            <a:pPr indent="-381000" lvl="1" marL="914400" rtl="0" algn="l">
              <a:lnSpc>
                <a:spcPct val="200000"/>
              </a:lnSpc>
              <a:spcBef>
                <a:spcPts val="0"/>
              </a:spcBef>
              <a:spcAft>
                <a:spcPts val="0"/>
              </a:spcAft>
              <a:buClr>
                <a:schemeClr val="accent2"/>
              </a:buClr>
              <a:buSzPts val="2400"/>
              <a:buChar char="○"/>
            </a:pPr>
            <a:r>
              <a:rPr lang="en-US">
                <a:solidFill>
                  <a:srgbClr val="003B67"/>
                </a:solidFill>
              </a:rPr>
              <a:t>Statewide Collaboration</a:t>
            </a:r>
            <a:endParaRPr>
              <a:solidFill>
                <a:srgbClr val="003B67"/>
              </a:solidFill>
            </a:endParaRPr>
          </a:p>
          <a:p>
            <a:pPr indent="-381000" lvl="0" marL="457200" rtl="0" algn="l">
              <a:lnSpc>
                <a:spcPct val="100000"/>
              </a:lnSpc>
              <a:spcBef>
                <a:spcPts val="0"/>
              </a:spcBef>
              <a:spcAft>
                <a:spcPts val="0"/>
              </a:spcAft>
              <a:buClr>
                <a:schemeClr val="accent2"/>
              </a:buClr>
              <a:buSzPts val="2400"/>
              <a:buChar char="➢"/>
            </a:pPr>
            <a:r>
              <a:rPr lang="en-US">
                <a:solidFill>
                  <a:srgbClr val="003B67"/>
                </a:solidFill>
              </a:rPr>
              <a:t>Strategic Plan</a:t>
            </a:r>
            <a:endParaRPr>
              <a:solidFill>
                <a:srgbClr val="003B67"/>
              </a:solidFill>
            </a:endParaRPr>
          </a:p>
          <a:p>
            <a:pPr indent="-381000" lvl="1" marL="914400" rtl="0" algn="l">
              <a:lnSpc>
                <a:spcPct val="100000"/>
              </a:lnSpc>
              <a:spcBef>
                <a:spcPts val="0"/>
              </a:spcBef>
              <a:spcAft>
                <a:spcPts val="0"/>
              </a:spcAft>
              <a:buClr>
                <a:schemeClr val="accent2"/>
              </a:buClr>
              <a:buSzPts val="2400"/>
              <a:buChar char="○"/>
            </a:pPr>
            <a:r>
              <a:rPr lang="en-US">
                <a:solidFill>
                  <a:srgbClr val="003B67"/>
                </a:solidFill>
              </a:rPr>
              <a:t>Initiatives and Priorities</a:t>
            </a:r>
            <a:endParaRPr>
              <a:solidFill>
                <a:srgbClr val="003B67"/>
              </a:solidFill>
            </a:endParaRPr>
          </a:p>
          <a:p>
            <a:pPr indent="-381000" lvl="1" marL="914400" rtl="0" algn="l">
              <a:lnSpc>
                <a:spcPct val="100000"/>
              </a:lnSpc>
              <a:spcBef>
                <a:spcPts val="0"/>
              </a:spcBef>
              <a:spcAft>
                <a:spcPts val="0"/>
              </a:spcAft>
              <a:buClr>
                <a:schemeClr val="accent2"/>
              </a:buClr>
              <a:buSzPts val="2400"/>
              <a:buChar char="○"/>
            </a:pPr>
            <a:r>
              <a:rPr lang="en-US">
                <a:solidFill>
                  <a:srgbClr val="003B67"/>
                </a:solidFill>
              </a:rPr>
              <a:t>Compliance vs. Statewide Expectations and Impact</a:t>
            </a:r>
            <a:endParaRPr>
              <a:solidFill>
                <a:srgbClr val="003B67"/>
              </a:solidFill>
            </a:endParaRPr>
          </a:p>
          <a:p>
            <a:pPr indent="0" lvl="0" marL="0" rtl="0" algn="l">
              <a:spcBef>
                <a:spcPts val="1000"/>
              </a:spcBef>
              <a:spcAft>
                <a:spcPts val="0"/>
              </a:spcAft>
              <a:buNone/>
            </a:pPr>
            <a:r>
              <a:t/>
            </a:r>
            <a:endParaRPr>
              <a:solidFill>
                <a:srgbClr val="003B67"/>
              </a:solidFill>
            </a:endParaRPr>
          </a:p>
          <a:p>
            <a:pPr indent="0" lvl="0" marL="0" rtl="0" algn="l">
              <a:spcBef>
                <a:spcPts val="1000"/>
              </a:spcBef>
              <a:spcAft>
                <a:spcPts val="0"/>
              </a:spcAft>
              <a:buNone/>
            </a:pPr>
            <a:r>
              <a:t/>
            </a:r>
            <a:endParaRPr>
              <a:solidFill>
                <a:srgbClr val="003B6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16a216d8c10_0_14"/>
          <p:cNvSpPr/>
          <p:nvPr/>
        </p:nvSpPr>
        <p:spPr>
          <a:xfrm>
            <a:off x="4324625" y="789370"/>
            <a:ext cx="3799062" cy="754326"/>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solidFill>
                  <a:srgbClr val="003B67"/>
                </a:solidFill>
              </a:rPr>
              <a:t>Workforce Arizona Council</a:t>
            </a:r>
            <a:endParaRPr sz="2100">
              <a:solidFill>
                <a:srgbClr val="003B67"/>
              </a:solidFill>
            </a:endParaRPr>
          </a:p>
        </p:txBody>
      </p:sp>
      <p:sp>
        <p:nvSpPr>
          <p:cNvPr id="282" name="Google Shape;282;g16a216d8c10_0_14"/>
          <p:cNvSpPr/>
          <p:nvPr/>
        </p:nvSpPr>
        <p:spPr>
          <a:xfrm>
            <a:off x="4338125" y="2102525"/>
            <a:ext cx="3799062" cy="754326"/>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solidFill>
                  <a:srgbClr val="003B67"/>
                </a:solidFill>
              </a:rPr>
              <a:t> Executive Committee</a:t>
            </a:r>
            <a:endParaRPr sz="2100">
              <a:solidFill>
                <a:srgbClr val="003B67"/>
              </a:solidFill>
            </a:endParaRPr>
          </a:p>
        </p:txBody>
      </p:sp>
      <p:sp>
        <p:nvSpPr>
          <p:cNvPr id="283" name="Google Shape;283;g16a216d8c10_0_14"/>
          <p:cNvSpPr/>
          <p:nvPr/>
        </p:nvSpPr>
        <p:spPr>
          <a:xfrm>
            <a:off x="599775" y="3490150"/>
            <a:ext cx="2209194" cy="65286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solidFill>
                  <a:srgbClr val="003B67"/>
                </a:solidFill>
              </a:rPr>
              <a:t>Business</a:t>
            </a:r>
            <a:endParaRPr sz="2100">
              <a:solidFill>
                <a:srgbClr val="003B67"/>
              </a:solidFill>
            </a:endParaRPr>
          </a:p>
        </p:txBody>
      </p:sp>
      <p:sp>
        <p:nvSpPr>
          <p:cNvPr id="284" name="Google Shape;284;g16a216d8c10_0_14"/>
          <p:cNvSpPr/>
          <p:nvPr/>
        </p:nvSpPr>
        <p:spPr>
          <a:xfrm>
            <a:off x="9624000" y="3490150"/>
            <a:ext cx="2209194" cy="65286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solidFill>
                  <a:srgbClr val="003B67"/>
                </a:solidFill>
              </a:rPr>
              <a:t>Priority Populations</a:t>
            </a:r>
            <a:endParaRPr sz="2100">
              <a:solidFill>
                <a:srgbClr val="003B67"/>
              </a:solidFill>
            </a:endParaRPr>
          </a:p>
        </p:txBody>
      </p:sp>
      <p:sp>
        <p:nvSpPr>
          <p:cNvPr id="285" name="Google Shape;285;g16a216d8c10_0_14"/>
          <p:cNvSpPr/>
          <p:nvPr/>
        </p:nvSpPr>
        <p:spPr>
          <a:xfrm>
            <a:off x="5133050" y="3490150"/>
            <a:ext cx="2209194" cy="65286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solidFill>
                  <a:srgbClr val="003B67"/>
                </a:solidFill>
              </a:rPr>
              <a:t>Education</a:t>
            </a:r>
            <a:endParaRPr sz="2100">
              <a:solidFill>
                <a:srgbClr val="003B67"/>
              </a:solidFill>
            </a:endParaRPr>
          </a:p>
        </p:txBody>
      </p:sp>
      <p:cxnSp>
        <p:nvCxnSpPr>
          <p:cNvPr id="286" name="Google Shape;286;g16a216d8c10_0_14"/>
          <p:cNvCxnSpPr>
            <a:stCxn id="281" idx="2"/>
            <a:endCxn id="282" idx="0"/>
          </p:cNvCxnSpPr>
          <p:nvPr/>
        </p:nvCxnSpPr>
        <p:spPr>
          <a:xfrm>
            <a:off x="6224156" y="1543696"/>
            <a:ext cx="13500" cy="558900"/>
          </a:xfrm>
          <a:prstGeom prst="straightConnector1">
            <a:avLst/>
          </a:prstGeom>
          <a:noFill/>
          <a:ln cap="flat" cmpd="sng" w="9525">
            <a:solidFill>
              <a:schemeClr val="dk2"/>
            </a:solidFill>
            <a:prstDash val="solid"/>
            <a:round/>
            <a:headEnd len="med" w="med" type="none"/>
            <a:tailEnd len="med" w="med" type="none"/>
          </a:ln>
        </p:spPr>
      </p:cxnSp>
      <p:cxnSp>
        <p:nvCxnSpPr>
          <p:cNvPr id="287" name="Google Shape;287;g16a216d8c10_0_14"/>
          <p:cNvCxnSpPr>
            <a:stCxn id="282" idx="2"/>
          </p:cNvCxnSpPr>
          <p:nvPr/>
        </p:nvCxnSpPr>
        <p:spPr>
          <a:xfrm>
            <a:off x="6237656" y="2856851"/>
            <a:ext cx="0" cy="282900"/>
          </a:xfrm>
          <a:prstGeom prst="straightConnector1">
            <a:avLst/>
          </a:prstGeom>
          <a:noFill/>
          <a:ln cap="flat" cmpd="sng" w="9525">
            <a:solidFill>
              <a:schemeClr val="dk2"/>
            </a:solidFill>
            <a:prstDash val="solid"/>
            <a:round/>
            <a:headEnd len="med" w="med" type="none"/>
            <a:tailEnd len="med" w="med" type="none"/>
          </a:ln>
        </p:spPr>
      </p:cxnSp>
      <p:cxnSp>
        <p:nvCxnSpPr>
          <p:cNvPr id="288" name="Google Shape;288;g16a216d8c10_0_14"/>
          <p:cNvCxnSpPr/>
          <p:nvPr/>
        </p:nvCxnSpPr>
        <p:spPr>
          <a:xfrm flipH="1" rot="10800000">
            <a:off x="6237650" y="3153250"/>
            <a:ext cx="4526400" cy="1350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g16a216d8c10_0_14"/>
          <p:cNvCxnSpPr/>
          <p:nvPr/>
        </p:nvCxnSpPr>
        <p:spPr>
          <a:xfrm flipH="1" rot="10800000">
            <a:off x="1684175" y="3166775"/>
            <a:ext cx="4553400" cy="1350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g16a216d8c10_0_14"/>
          <p:cNvCxnSpPr/>
          <p:nvPr/>
        </p:nvCxnSpPr>
        <p:spPr>
          <a:xfrm>
            <a:off x="6237647" y="3153250"/>
            <a:ext cx="0" cy="323400"/>
          </a:xfrm>
          <a:prstGeom prst="straightConnector1">
            <a:avLst/>
          </a:prstGeom>
          <a:noFill/>
          <a:ln cap="flat" cmpd="sng" w="9525">
            <a:solidFill>
              <a:schemeClr val="dk2"/>
            </a:solidFill>
            <a:prstDash val="solid"/>
            <a:round/>
            <a:headEnd len="med" w="med" type="none"/>
            <a:tailEnd len="med" w="med" type="none"/>
          </a:ln>
        </p:spPr>
      </p:cxnSp>
      <p:cxnSp>
        <p:nvCxnSpPr>
          <p:cNvPr id="291" name="Google Shape;291;g16a216d8c10_0_14"/>
          <p:cNvCxnSpPr/>
          <p:nvPr/>
        </p:nvCxnSpPr>
        <p:spPr>
          <a:xfrm>
            <a:off x="10764047" y="3153250"/>
            <a:ext cx="0" cy="323400"/>
          </a:xfrm>
          <a:prstGeom prst="straightConnector1">
            <a:avLst/>
          </a:prstGeom>
          <a:noFill/>
          <a:ln cap="flat" cmpd="sng" w="9525">
            <a:solidFill>
              <a:schemeClr val="dk2"/>
            </a:solidFill>
            <a:prstDash val="solid"/>
            <a:round/>
            <a:headEnd len="med" w="med" type="none"/>
            <a:tailEnd len="med" w="med" type="none"/>
          </a:ln>
        </p:spPr>
      </p:cxnSp>
      <p:cxnSp>
        <p:nvCxnSpPr>
          <p:cNvPr id="292" name="Google Shape;292;g16a216d8c10_0_14"/>
          <p:cNvCxnSpPr/>
          <p:nvPr/>
        </p:nvCxnSpPr>
        <p:spPr>
          <a:xfrm>
            <a:off x="1684175" y="3193750"/>
            <a:ext cx="4200" cy="282900"/>
          </a:xfrm>
          <a:prstGeom prst="straightConnector1">
            <a:avLst/>
          </a:prstGeom>
          <a:noFill/>
          <a:ln cap="flat" cmpd="sng" w="9525">
            <a:solidFill>
              <a:schemeClr val="dk2"/>
            </a:solidFill>
            <a:prstDash val="solid"/>
            <a:round/>
            <a:headEnd len="med" w="med" type="none"/>
            <a:tailEnd len="med" w="med" type="none"/>
          </a:ln>
        </p:spPr>
      </p:cxnSp>
      <p:sp>
        <p:nvSpPr>
          <p:cNvPr id="293" name="Google Shape;293;g16a216d8c10_0_14"/>
          <p:cNvSpPr txBox="1"/>
          <p:nvPr/>
        </p:nvSpPr>
        <p:spPr>
          <a:xfrm>
            <a:off x="175100" y="4695450"/>
            <a:ext cx="33816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2"/>
              </a:buClr>
              <a:buSzPts val="1800"/>
              <a:buChar char="●"/>
            </a:pPr>
            <a:r>
              <a:rPr b="1" lang="en-US" sz="1800">
                <a:solidFill>
                  <a:schemeClr val="accent2"/>
                </a:solidFill>
              </a:rPr>
              <a:t>Work Based Learning</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Broadband</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Apprenticeships</a:t>
            </a:r>
            <a:endParaRPr b="1" sz="1800">
              <a:solidFill>
                <a:schemeClr val="accent2"/>
              </a:solidFill>
            </a:endParaRPr>
          </a:p>
        </p:txBody>
      </p:sp>
      <p:sp>
        <p:nvSpPr>
          <p:cNvPr id="294" name="Google Shape;294;g16a216d8c10_0_14"/>
          <p:cNvSpPr txBox="1"/>
          <p:nvPr/>
        </p:nvSpPr>
        <p:spPr>
          <a:xfrm>
            <a:off x="4991400" y="4776300"/>
            <a:ext cx="220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5" name="Google Shape;295;g16a216d8c10_0_14"/>
          <p:cNvSpPr txBox="1"/>
          <p:nvPr/>
        </p:nvSpPr>
        <p:spPr>
          <a:xfrm>
            <a:off x="4546800" y="4637700"/>
            <a:ext cx="30984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2"/>
              </a:buClr>
              <a:buSzPts val="1800"/>
              <a:buChar char="●"/>
            </a:pPr>
            <a:r>
              <a:rPr b="1" lang="en-US" sz="1800">
                <a:solidFill>
                  <a:schemeClr val="accent2"/>
                </a:solidFill>
              </a:rPr>
              <a:t>CTE</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STEM</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Career Pathways</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Apprenticeships</a:t>
            </a:r>
            <a:endParaRPr b="1" sz="1800">
              <a:solidFill>
                <a:schemeClr val="accent2"/>
              </a:solidFill>
            </a:endParaRPr>
          </a:p>
        </p:txBody>
      </p:sp>
      <p:sp>
        <p:nvSpPr>
          <p:cNvPr id="296" name="Google Shape;296;g16a216d8c10_0_14"/>
          <p:cNvSpPr txBox="1"/>
          <p:nvPr/>
        </p:nvSpPr>
        <p:spPr>
          <a:xfrm>
            <a:off x="8560000" y="4637700"/>
            <a:ext cx="36318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2"/>
              </a:buClr>
              <a:buSzPts val="1800"/>
              <a:buChar char="●"/>
            </a:pPr>
            <a:r>
              <a:rPr b="1" lang="en-US" sz="1800">
                <a:solidFill>
                  <a:schemeClr val="accent2"/>
                </a:solidFill>
              </a:rPr>
              <a:t>Youth</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Digital Equity</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Integrated Service Delivery</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Research and Evaluation</a:t>
            </a:r>
            <a:endParaRPr b="1" sz="1800">
              <a:solidFill>
                <a:schemeClr val="accent2"/>
              </a:solidFill>
            </a:endParaRPr>
          </a:p>
        </p:txBody>
      </p:sp>
      <p:sp>
        <p:nvSpPr>
          <p:cNvPr id="297" name="Google Shape;297;g16a216d8c10_0_14"/>
          <p:cNvSpPr txBox="1"/>
          <p:nvPr/>
        </p:nvSpPr>
        <p:spPr>
          <a:xfrm>
            <a:off x="8716375" y="1971796"/>
            <a:ext cx="33543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2"/>
              </a:buClr>
              <a:buSzPts val="1800"/>
              <a:buChar char="●"/>
            </a:pPr>
            <a:r>
              <a:rPr b="1" lang="en-US" sz="1800">
                <a:solidFill>
                  <a:schemeClr val="accent2"/>
                </a:solidFill>
              </a:rPr>
              <a:t>Policy</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WIOA Reauthorization</a:t>
            </a:r>
            <a:endParaRPr b="1" sz="1800">
              <a:solidFill>
                <a:schemeClr val="accent2"/>
              </a:solidFill>
            </a:endParaRPr>
          </a:p>
          <a:p>
            <a:pPr indent="-342900" lvl="0" marL="457200" rtl="0" algn="l">
              <a:spcBef>
                <a:spcPts val="0"/>
              </a:spcBef>
              <a:spcAft>
                <a:spcPts val="0"/>
              </a:spcAft>
              <a:buClr>
                <a:schemeClr val="accent2"/>
              </a:buClr>
              <a:buSzPts val="1800"/>
              <a:buChar char="●"/>
            </a:pPr>
            <a:r>
              <a:rPr b="1" lang="en-US" sz="1800">
                <a:solidFill>
                  <a:schemeClr val="accent2"/>
                </a:solidFill>
              </a:rPr>
              <a:t>Compliance Approvals</a:t>
            </a:r>
            <a:endParaRPr b="1" sz="1800">
              <a:solidFill>
                <a:schemeClr val="accent2"/>
              </a:solidFill>
            </a:endParaRPr>
          </a:p>
        </p:txBody>
      </p:sp>
      <p:sp>
        <p:nvSpPr>
          <p:cNvPr id="298" name="Google Shape;298;g16a216d8c10_0_14"/>
          <p:cNvSpPr/>
          <p:nvPr/>
        </p:nvSpPr>
        <p:spPr>
          <a:xfrm>
            <a:off x="8305550" y="2210350"/>
            <a:ext cx="390600" cy="64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16a216d8c10_0_14"/>
          <p:cNvSpPr/>
          <p:nvPr/>
        </p:nvSpPr>
        <p:spPr>
          <a:xfrm>
            <a:off x="1363025" y="4223850"/>
            <a:ext cx="646500" cy="47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6a216d8c10_0_14"/>
          <p:cNvSpPr/>
          <p:nvPr/>
        </p:nvSpPr>
        <p:spPr>
          <a:xfrm>
            <a:off x="5907650" y="4223850"/>
            <a:ext cx="646500" cy="47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16a216d8c10_0_14"/>
          <p:cNvSpPr/>
          <p:nvPr/>
        </p:nvSpPr>
        <p:spPr>
          <a:xfrm>
            <a:off x="10405350" y="4223850"/>
            <a:ext cx="646500" cy="47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16a216d8c10_0_14"/>
          <p:cNvSpPr/>
          <p:nvPr/>
        </p:nvSpPr>
        <p:spPr>
          <a:xfrm>
            <a:off x="8305550" y="843300"/>
            <a:ext cx="390600" cy="64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16a216d8c10_0_14"/>
          <p:cNvSpPr txBox="1"/>
          <p:nvPr/>
        </p:nvSpPr>
        <p:spPr>
          <a:xfrm>
            <a:off x="8716375" y="666500"/>
            <a:ext cx="32739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accent2"/>
              </a:buClr>
              <a:buSzPts val="1800"/>
              <a:buChar char="●"/>
            </a:pPr>
            <a:r>
              <a:rPr b="1" lang="en-US" sz="1800">
                <a:solidFill>
                  <a:schemeClr val="accent2"/>
                </a:solidFill>
              </a:rPr>
              <a:t>Implementation of Robust and Effective Workforce System</a:t>
            </a:r>
            <a:endParaRPr b="1" sz="1800">
              <a:solidFill>
                <a:schemeClr val="accent2"/>
              </a:solidFill>
            </a:endParaRPr>
          </a:p>
        </p:txBody>
      </p:sp>
      <p:sp>
        <p:nvSpPr>
          <p:cNvPr id="304" name="Google Shape;304;g16a216d8c10_0_14"/>
          <p:cNvSpPr txBox="1"/>
          <p:nvPr/>
        </p:nvSpPr>
        <p:spPr>
          <a:xfrm>
            <a:off x="175100" y="432000"/>
            <a:ext cx="34626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300">
                <a:solidFill>
                  <a:srgbClr val="003B67"/>
                </a:solidFill>
              </a:rPr>
              <a:t>Draft Structure</a:t>
            </a:r>
            <a:endParaRPr b="1" sz="3300">
              <a:solidFill>
                <a:srgbClr val="003B67"/>
              </a:solidFill>
            </a:endParaRPr>
          </a:p>
          <a:p>
            <a:pPr indent="0" lvl="0" marL="0" rtl="0" algn="l">
              <a:spcBef>
                <a:spcPts val="0"/>
              </a:spcBef>
              <a:spcAft>
                <a:spcPts val="0"/>
              </a:spcAft>
              <a:buNone/>
            </a:pPr>
            <a:r>
              <a:t/>
            </a:r>
            <a:endParaRPr b="1" sz="3300">
              <a:solidFill>
                <a:srgbClr val="003B67"/>
              </a:solidFill>
            </a:endParaRPr>
          </a:p>
          <a:p>
            <a:pPr indent="0" lvl="0" marL="0" rtl="0" algn="l">
              <a:spcBef>
                <a:spcPts val="0"/>
              </a:spcBef>
              <a:spcAft>
                <a:spcPts val="0"/>
              </a:spcAft>
              <a:buNone/>
            </a:pPr>
            <a:r>
              <a:rPr b="1" lang="en-US" sz="1800">
                <a:solidFill>
                  <a:schemeClr val="accent2"/>
                </a:solidFill>
              </a:rPr>
              <a:t>***Additional Workgroups may be created as needed</a:t>
            </a:r>
            <a:endParaRPr b="1" sz="180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0a2fbb4100_0_37"/>
          <p:cNvSpPr txBox="1"/>
          <p:nvPr>
            <p:ph idx="1" type="body"/>
          </p:nvPr>
        </p:nvSpPr>
        <p:spPr>
          <a:xfrm>
            <a:off x="979500" y="875500"/>
            <a:ext cx="10019400" cy="5009700"/>
          </a:xfrm>
          <a:prstGeom prst="rect">
            <a:avLst/>
          </a:prstGeom>
          <a:noFill/>
          <a:ln>
            <a:noFill/>
          </a:ln>
        </p:spPr>
        <p:txBody>
          <a:bodyPr anchorCtr="0" anchor="t" bIns="45700" lIns="91425" spcFirstLastPara="1" rIns="91425" wrap="square" tIns="45700">
            <a:noAutofit/>
          </a:bodyPr>
          <a:lstStyle/>
          <a:p>
            <a:pPr indent="0" lvl="0" marL="457200" rtl="0" algn="ctr">
              <a:lnSpc>
                <a:spcPct val="115000"/>
              </a:lnSpc>
              <a:spcBef>
                <a:spcPts val="0"/>
              </a:spcBef>
              <a:spcAft>
                <a:spcPts val="0"/>
              </a:spcAft>
              <a:buSzPts val="1800"/>
              <a:buNone/>
            </a:pPr>
            <a:r>
              <a:rPr b="1" lang="en-US" sz="7200">
                <a:solidFill>
                  <a:srgbClr val="003B67"/>
                </a:solidFill>
              </a:rPr>
              <a:t>Questions </a:t>
            </a:r>
            <a:endParaRPr b="1" sz="7200">
              <a:solidFill>
                <a:srgbClr val="003B67"/>
              </a:solidFill>
            </a:endParaRPr>
          </a:p>
          <a:p>
            <a:pPr indent="0" lvl="0" marL="457200" rtl="0" algn="ctr">
              <a:lnSpc>
                <a:spcPct val="115000"/>
              </a:lnSpc>
              <a:spcBef>
                <a:spcPts val="0"/>
              </a:spcBef>
              <a:spcAft>
                <a:spcPts val="0"/>
              </a:spcAft>
              <a:buSzPts val="1800"/>
              <a:buNone/>
            </a:pPr>
            <a:r>
              <a:rPr b="1" lang="en-US" sz="7200">
                <a:solidFill>
                  <a:srgbClr val="003B67"/>
                </a:solidFill>
              </a:rPr>
              <a:t>&amp; </a:t>
            </a:r>
            <a:endParaRPr b="1" sz="7200">
              <a:solidFill>
                <a:srgbClr val="003B67"/>
              </a:solidFill>
            </a:endParaRPr>
          </a:p>
          <a:p>
            <a:pPr indent="0" lvl="0" marL="457200" rtl="0" algn="ctr">
              <a:lnSpc>
                <a:spcPct val="115000"/>
              </a:lnSpc>
              <a:spcBef>
                <a:spcPts val="0"/>
              </a:spcBef>
              <a:spcAft>
                <a:spcPts val="0"/>
              </a:spcAft>
              <a:buSzPts val="1800"/>
              <a:buNone/>
            </a:pPr>
            <a:r>
              <a:rPr b="1" lang="en-US" sz="7200">
                <a:solidFill>
                  <a:srgbClr val="003B67"/>
                </a:solidFill>
              </a:rPr>
              <a:t>Comments</a:t>
            </a:r>
            <a:endParaRPr b="1" sz="7200">
              <a:solidFill>
                <a:srgbClr val="003B67"/>
              </a:solidFill>
            </a:endParaRPr>
          </a:p>
          <a:p>
            <a:pPr indent="0" lvl="0" marL="457200" rtl="0" algn="r">
              <a:lnSpc>
                <a:spcPct val="115000"/>
              </a:lnSpc>
              <a:spcBef>
                <a:spcPts val="0"/>
              </a:spcBef>
              <a:spcAft>
                <a:spcPts val="0"/>
              </a:spcAft>
              <a:buSzPts val="1800"/>
              <a:buNone/>
            </a:pPr>
            <a:r>
              <a:t/>
            </a:r>
            <a:endParaRPr b="1" sz="3000">
              <a:solidFill>
                <a:srgbClr val="003B67"/>
              </a:solidFill>
            </a:endParaRPr>
          </a:p>
          <a:p>
            <a:pPr indent="0" lvl="0" marL="457200" rtl="0" algn="r">
              <a:lnSpc>
                <a:spcPct val="115000"/>
              </a:lnSpc>
              <a:spcBef>
                <a:spcPts val="0"/>
              </a:spcBef>
              <a:spcAft>
                <a:spcPts val="0"/>
              </a:spcAft>
              <a:buSzPts val="1800"/>
              <a:buNone/>
            </a:pPr>
            <a:r>
              <a:t/>
            </a:r>
            <a:endParaRPr b="1" sz="3000">
              <a:solidFill>
                <a:srgbClr val="003B67"/>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 calcmode="lin" valueType="num">
                                      <p:cBhvr additive="base">
                                        <p:cTn dur="500"/>
                                        <p:tgtEl>
                                          <p:spTgt spid="31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 calcmode="lin" valueType="num">
                                      <p:cBhvr additive="base">
                                        <p:cTn dur="500"/>
                                        <p:tgtEl>
                                          <p:spTgt spid="31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anim calcmode="lin" valueType="num">
                                      <p:cBhvr additive="base">
                                        <p:cTn dur="500"/>
                                        <p:tgtEl>
                                          <p:spTgt spid="31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0">
                                            <p:txEl>
                                              <p:pRg end="3" st="3"/>
                                            </p:txEl>
                                          </p:spTgt>
                                        </p:tgtEl>
                                        <p:attrNameLst>
                                          <p:attrName>style.visibility</p:attrName>
                                        </p:attrNameLst>
                                      </p:cBhvr>
                                      <p:to>
                                        <p:strVal val="visible"/>
                                      </p:to>
                                    </p:set>
                                    <p:anim calcmode="lin" valueType="num">
                                      <p:cBhvr additive="base">
                                        <p:cTn dur="500"/>
                                        <p:tgtEl>
                                          <p:spTgt spid="310">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0">
                                            <p:txEl>
                                              <p:pRg end="4" st="4"/>
                                            </p:txEl>
                                          </p:spTgt>
                                        </p:tgtEl>
                                        <p:attrNameLst>
                                          <p:attrName>style.visibility</p:attrName>
                                        </p:attrNameLst>
                                      </p:cBhvr>
                                      <p:to>
                                        <p:strVal val="visible"/>
                                      </p:to>
                                    </p:set>
                                    <p:anim calcmode="lin" valueType="num">
                                      <p:cBhvr additive="base">
                                        <p:cTn dur="500"/>
                                        <p:tgtEl>
                                          <p:spTgt spid="31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b871afb49d_0_68"/>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DOL &amp; DOE Proposes to Define “Employer Effectiveness”</a:t>
            </a:r>
            <a:endParaRPr sz="3400"/>
          </a:p>
        </p:txBody>
      </p:sp>
      <p:sp>
        <p:nvSpPr>
          <p:cNvPr id="138" name="Google Shape;138;gb871afb49d_0_68"/>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400050" lvl="0" marL="457200" rtl="0" algn="l">
              <a:lnSpc>
                <a:spcPct val="115000"/>
              </a:lnSpc>
              <a:spcBef>
                <a:spcPts val="0"/>
              </a:spcBef>
              <a:spcAft>
                <a:spcPts val="0"/>
              </a:spcAft>
              <a:buClr>
                <a:schemeClr val="dk1"/>
              </a:buClr>
              <a:buSzPts val="1800"/>
              <a:buChar char="●"/>
            </a:pPr>
            <a:r>
              <a:rPr lang="en-US" sz="1800">
                <a:solidFill>
                  <a:schemeClr val="dk1"/>
                </a:solidFill>
              </a:rPr>
              <a:t>Per the statutory requirements of WIOA, one of the required </a:t>
            </a:r>
            <a:r>
              <a:rPr lang="en-US" sz="1800">
                <a:solidFill>
                  <a:schemeClr val="dk1"/>
                </a:solidFill>
              </a:rPr>
              <a:t>performance measures for all six core programs is “indicators of effectiveness in serving employers.”</a:t>
            </a:r>
            <a:endParaRPr sz="1800">
              <a:solidFill>
                <a:schemeClr val="dk1"/>
              </a:solidFill>
            </a:endParaRPr>
          </a:p>
          <a:p>
            <a:pPr indent="-400050" lvl="0" marL="457200" rtl="0" algn="l">
              <a:lnSpc>
                <a:spcPct val="115000"/>
              </a:lnSpc>
              <a:spcBef>
                <a:spcPts val="0"/>
              </a:spcBef>
              <a:spcAft>
                <a:spcPts val="0"/>
              </a:spcAft>
              <a:buClr>
                <a:schemeClr val="dk1"/>
              </a:buClr>
              <a:buSzPts val="1800"/>
              <a:buChar char="●"/>
            </a:pPr>
            <a:r>
              <a:rPr lang="en-US" sz="1800">
                <a:solidFill>
                  <a:schemeClr val="dk1"/>
                </a:solidFill>
              </a:rPr>
              <a:t>In the 2016 Joint WIOA Final Rule,  DOL and DOE initiated a phased approach for this measure, which included a pilot study to explore three (3) different possible definitions of this performance measure:</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i="1" lang="en-US" sz="1800">
                <a:solidFill>
                  <a:schemeClr val="dk1"/>
                </a:solidFill>
              </a:rPr>
              <a:t>Retention with the Same Employer</a:t>
            </a:r>
            <a:r>
              <a:rPr lang="en-US" sz="1800">
                <a:solidFill>
                  <a:schemeClr val="dk1"/>
                </a:solidFill>
              </a:rPr>
              <a:t>: Percentage of participants with wage records who exit from WIOA core programs and were employed by the same employer in the second and fourth quarters after exit.</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i="1" lang="en-US" sz="1800">
                <a:solidFill>
                  <a:schemeClr val="dk1"/>
                </a:solidFill>
              </a:rPr>
              <a:t>Repeat Business Customer:</a:t>
            </a:r>
            <a:r>
              <a:rPr lang="en-US" sz="1800">
                <a:solidFill>
                  <a:schemeClr val="dk1"/>
                </a:solidFill>
              </a:rPr>
              <a:t> Percentage of employers who have used WIOA core program services more than once during the last three reporting periods.</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i="1" lang="en-US" sz="1800">
                <a:solidFill>
                  <a:schemeClr val="dk1"/>
                </a:solidFill>
              </a:rPr>
              <a:t>Employer Penetration:</a:t>
            </a:r>
            <a:r>
              <a:rPr lang="en-US" sz="1800">
                <a:solidFill>
                  <a:schemeClr val="dk1"/>
                </a:solidFill>
              </a:rPr>
              <a:t>  Percentage of employers using WIOA core program services out of all employers in the State.</a:t>
            </a:r>
            <a:endParaRPr sz="1800">
              <a:solidFill>
                <a:schemeClr val="dk1"/>
              </a:solidFill>
            </a:endParaRPr>
          </a:p>
          <a:p>
            <a:pPr indent="0" lvl="0" marL="0" rtl="0" algn="l">
              <a:spcBef>
                <a:spcPts val="1000"/>
              </a:spcBef>
              <a:spcAft>
                <a:spcPts val="0"/>
              </a:spcAft>
              <a:buNone/>
            </a:pPr>
            <a:r>
              <a:t/>
            </a:r>
            <a:endParaRPr sz="1800"/>
          </a:p>
        </p:txBody>
      </p:sp>
      <p:sp>
        <p:nvSpPr>
          <p:cNvPr id="139" name="Google Shape;139;gb871afb49d_0_6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9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4383449448_0_0"/>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Notice of Proposed Rulemaking  (NPRM)</a:t>
            </a:r>
            <a:endParaRPr/>
          </a:p>
        </p:txBody>
      </p:sp>
      <p:sp>
        <p:nvSpPr>
          <p:cNvPr id="146" name="Google Shape;146;g14383449448_0_0"/>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200">
                <a:solidFill>
                  <a:schemeClr val="dk1"/>
                </a:solidFill>
              </a:rPr>
              <a:t>On September 14, 2022, the Departments issued a Notice of Proposed Rulemaking (NPRM):</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US" sz="2200">
                <a:solidFill>
                  <a:schemeClr val="dk1"/>
                </a:solidFill>
              </a:rPr>
              <a:t>Proposal to revise the text of the WIOA regulations to use </a:t>
            </a:r>
            <a:r>
              <a:rPr i="1" lang="en-US" sz="2200">
                <a:solidFill>
                  <a:schemeClr val="dk1"/>
                </a:solidFill>
              </a:rPr>
              <a:t>Retention with the Same Employer </a:t>
            </a:r>
            <a:r>
              <a:rPr lang="en-US" sz="2200">
                <a:solidFill>
                  <a:schemeClr val="dk1"/>
                </a:solidFill>
              </a:rPr>
              <a:t>as the performance indicator used to define effectiveness in serving employers for all six WIOA core programs.</a:t>
            </a:r>
            <a:endParaRPr sz="2200">
              <a:solidFill>
                <a:schemeClr val="dk1"/>
              </a:solidFill>
            </a:endParaRPr>
          </a:p>
          <a:p>
            <a:pPr indent="-368300" lvl="2" marL="1371600" rtl="0" algn="l">
              <a:lnSpc>
                <a:spcPct val="115000"/>
              </a:lnSpc>
              <a:spcBef>
                <a:spcPts val="0"/>
              </a:spcBef>
              <a:spcAft>
                <a:spcPts val="0"/>
              </a:spcAft>
              <a:buClr>
                <a:schemeClr val="dk1"/>
              </a:buClr>
              <a:buSzPts val="2200"/>
              <a:buChar char="■"/>
            </a:pPr>
            <a:r>
              <a:rPr lang="en-US" sz="2200">
                <a:solidFill>
                  <a:schemeClr val="dk1"/>
                </a:solidFill>
              </a:rPr>
              <a:t>The data for all six core programs will be combined into one measure </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US" sz="2200">
                <a:solidFill>
                  <a:schemeClr val="dk1"/>
                </a:solidFill>
              </a:rPr>
              <a:t>Provided the rationale used by DOL and DOE for choosing the one approach over the others two and their plans for implementation</a:t>
            </a:r>
            <a:endParaRPr sz="2200">
              <a:solidFill>
                <a:schemeClr val="dk1"/>
              </a:solidFill>
            </a:endParaRPr>
          </a:p>
          <a:p>
            <a:pPr indent="-368300" lvl="1" marL="914400" rtl="0" algn="l">
              <a:lnSpc>
                <a:spcPct val="115000"/>
              </a:lnSpc>
              <a:spcBef>
                <a:spcPts val="0"/>
              </a:spcBef>
              <a:spcAft>
                <a:spcPts val="0"/>
              </a:spcAft>
              <a:buClr>
                <a:schemeClr val="dk1"/>
              </a:buClr>
              <a:buSzPts val="2200"/>
              <a:buChar char="○"/>
            </a:pPr>
            <a:r>
              <a:rPr lang="en-US" sz="2200">
                <a:solidFill>
                  <a:schemeClr val="dk1"/>
                </a:solidFill>
              </a:rPr>
              <a:t>Includes an invitation for public comment through November 14, 2022</a:t>
            </a:r>
            <a:endParaRPr sz="22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p:txBody>
      </p:sp>
      <p:sp>
        <p:nvSpPr>
          <p:cNvPr id="147" name="Google Shape;147;g14383449448_0_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9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84996394dc_0_33"/>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300"/>
              <a:t>DOL &amp; DOE Rationale - </a:t>
            </a:r>
            <a:r>
              <a:rPr i="1" lang="en-US" sz="3300"/>
              <a:t>Retention with the Same Employer </a:t>
            </a:r>
            <a:endParaRPr i="1" sz="3300"/>
          </a:p>
        </p:txBody>
      </p:sp>
      <p:sp>
        <p:nvSpPr>
          <p:cNvPr id="154" name="Google Shape;154;g184996394dc_0_3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chemeClr val="dk1"/>
              </a:buClr>
              <a:buSzPts val="2200"/>
              <a:buChar char="●"/>
            </a:pPr>
            <a:r>
              <a:rPr lang="en-US" sz="2200">
                <a:solidFill>
                  <a:schemeClr val="dk1"/>
                </a:solidFill>
              </a:rPr>
              <a:t>Approach places the least amount of burden on states to implement, while also providing a valid and reliable approach to measuring the indicator;</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lang="en-US" sz="2200">
                <a:solidFill>
                  <a:schemeClr val="dk1"/>
                </a:solidFill>
              </a:rPr>
              <a:t>Demonstrates a continued relationship between the employer and participants who have exited the WIOA program;</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lang="en-US" sz="2200">
                <a:solidFill>
                  <a:schemeClr val="dk1"/>
                </a:solidFill>
              </a:rPr>
              <a:t>Uses data already collected;</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lang="en-US" sz="2200">
                <a:solidFill>
                  <a:schemeClr val="dk1"/>
                </a:solidFill>
              </a:rPr>
              <a:t>Aligns with the performance indicators for employment in the second and fourth quarters after exit, which are existing performance indicators that all WIOA core programs already report; and </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lang="en-US" sz="2200">
                <a:solidFill>
                  <a:schemeClr val="dk1"/>
                </a:solidFill>
              </a:rPr>
              <a:t>Demonstrates a continued relationship between the employer and participants who have exited WIOA programs.</a:t>
            </a:r>
            <a:endParaRPr sz="2200">
              <a:solidFill>
                <a:schemeClr val="dk1"/>
              </a:solidFill>
            </a:endParaRPr>
          </a:p>
          <a:p>
            <a:pPr indent="0" lvl="0" marL="0" rtl="0" algn="l">
              <a:spcBef>
                <a:spcPts val="1000"/>
              </a:spcBef>
              <a:spcAft>
                <a:spcPts val="0"/>
              </a:spcAft>
              <a:buNone/>
            </a:pPr>
            <a:r>
              <a:t/>
            </a:r>
            <a:endParaRPr/>
          </a:p>
        </p:txBody>
      </p:sp>
      <p:sp>
        <p:nvSpPr>
          <p:cNvPr id="155" name="Google Shape;155;g184996394dc_0_3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9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f3f1df31fa_0_12"/>
          <p:cNvSpPr txBox="1"/>
          <p:nvPr>
            <p:ph type="title"/>
          </p:nvPr>
        </p:nvSpPr>
        <p:spPr>
          <a:xfrm>
            <a:off x="415650" y="647317"/>
            <a:ext cx="11360700" cy="763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ADES Concerns - </a:t>
            </a:r>
            <a:r>
              <a:rPr i="1" lang="en-US" sz="3600">
                <a:solidFill>
                  <a:schemeClr val="dk1"/>
                </a:solidFill>
              </a:rPr>
              <a:t>Retention with the Same Employer </a:t>
            </a:r>
            <a:endParaRPr sz="3600"/>
          </a:p>
        </p:txBody>
      </p:sp>
      <p:sp>
        <p:nvSpPr>
          <p:cNvPr id="162" name="Google Shape;162;gf3f1df31fa_0_12"/>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200">
                <a:solidFill>
                  <a:schemeClr val="dk1"/>
                </a:solidFill>
              </a:rPr>
              <a:t>While it measures retention with the same employer, it alone is not a measure of how </a:t>
            </a:r>
            <a:r>
              <a:rPr i="1" lang="en-US" sz="2200">
                <a:solidFill>
                  <a:schemeClr val="dk1"/>
                </a:solidFill>
              </a:rPr>
              <a:t>effectively</a:t>
            </a:r>
            <a:r>
              <a:rPr lang="en-US" sz="2200">
                <a:solidFill>
                  <a:schemeClr val="dk1"/>
                </a:solidFill>
              </a:rPr>
              <a:t> employers are served:</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lang="en-US" sz="2200">
                <a:solidFill>
                  <a:schemeClr val="dk1"/>
                </a:solidFill>
              </a:rPr>
              <a:t>The proposed indicator conflicts with the approach used by workforce programs that an initial employment opportunity can serve as a pathway to better employment opportunities; and</a:t>
            </a:r>
            <a:endParaRPr sz="2200">
              <a:solidFill>
                <a:schemeClr val="dk1"/>
              </a:solidFill>
            </a:endParaRPr>
          </a:p>
          <a:p>
            <a:pPr indent="-368300" lvl="0" marL="457200" rtl="0" algn="l">
              <a:lnSpc>
                <a:spcPct val="100000"/>
              </a:lnSpc>
              <a:spcBef>
                <a:spcPts val="0"/>
              </a:spcBef>
              <a:spcAft>
                <a:spcPts val="0"/>
              </a:spcAft>
              <a:buClr>
                <a:schemeClr val="dk1"/>
              </a:buClr>
              <a:buSzPts val="2200"/>
              <a:buChar char="•"/>
            </a:pPr>
            <a:r>
              <a:rPr lang="en-US" sz="2200">
                <a:solidFill>
                  <a:schemeClr val="dk1"/>
                </a:solidFill>
              </a:rPr>
              <a:t>The proposed indicator will be impacted by variables present in today’s workforce, which are outside of the control of the State’s workforce system:</a:t>
            </a:r>
            <a:endParaRPr sz="2200">
              <a:solidFill>
                <a:schemeClr val="dk1"/>
              </a:solidFill>
            </a:endParaRPr>
          </a:p>
          <a:p>
            <a:pPr indent="-368300" lvl="1" marL="914400" rtl="0" algn="l">
              <a:lnSpc>
                <a:spcPct val="100000"/>
              </a:lnSpc>
              <a:spcBef>
                <a:spcPts val="0"/>
              </a:spcBef>
              <a:spcAft>
                <a:spcPts val="0"/>
              </a:spcAft>
              <a:buClr>
                <a:schemeClr val="dk1"/>
              </a:buClr>
              <a:buSzPts val="2200"/>
              <a:buChar char="•"/>
            </a:pPr>
            <a:r>
              <a:rPr lang="en-US" sz="2200">
                <a:solidFill>
                  <a:schemeClr val="dk1"/>
                </a:solidFill>
              </a:rPr>
              <a:t>Self-Employment</a:t>
            </a:r>
            <a:endParaRPr sz="2200">
              <a:solidFill>
                <a:schemeClr val="dk1"/>
              </a:solidFill>
            </a:endParaRPr>
          </a:p>
          <a:p>
            <a:pPr indent="-368300" lvl="1" marL="914400" rtl="0" algn="l">
              <a:lnSpc>
                <a:spcPct val="100000"/>
              </a:lnSpc>
              <a:spcBef>
                <a:spcPts val="0"/>
              </a:spcBef>
              <a:spcAft>
                <a:spcPts val="0"/>
              </a:spcAft>
              <a:buClr>
                <a:schemeClr val="dk1"/>
              </a:buClr>
              <a:buSzPts val="2200"/>
              <a:buChar char="•"/>
            </a:pPr>
            <a:r>
              <a:rPr lang="en-US" sz="2200">
                <a:solidFill>
                  <a:schemeClr val="dk1"/>
                </a:solidFill>
              </a:rPr>
              <a:t>Temporary Employment</a:t>
            </a:r>
            <a:endParaRPr sz="2200">
              <a:solidFill>
                <a:schemeClr val="dk1"/>
              </a:solidFill>
            </a:endParaRPr>
          </a:p>
          <a:p>
            <a:pPr indent="-368300" lvl="1" marL="914400" rtl="0" algn="l">
              <a:lnSpc>
                <a:spcPct val="100000"/>
              </a:lnSpc>
              <a:spcBef>
                <a:spcPts val="0"/>
              </a:spcBef>
              <a:spcAft>
                <a:spcPts val="0"/>
              </a:spcAft>
              <a:buClr>
                <a:schemeClr val="dk1"/>
              </a:buClr>
              <a:buSzPts val="2200"/>
              <a:buChar char="•"/>
            </a:pPr>
            <a:r>
              <a:rPr lang="en-US" sz="2200">
                <a:solidFill>
                  <a:schemeClr val="dk1"/>
                </a:solidFill>
              </a:rPr>
              <a:t>Transitioning Job Seekers</a:t>
            </a:r>
            <a:endParaRPr sz="2200">
              <a:solidFill>
                <a:schemeClr val="dk1"/>
              </a:solidFill>
            </a:endParaRPr>
          </a:p>
          <a:p>
            <a:pPr indent="-368300" lvl="1" marL="914400" rtl="0" algn="l">
              <a:lnSpc>
                <a:spcPct val="100000"/>
              </a:lnSpc>
              <a:spcBef>
                <a:spcPts val="0"/>
              </a:spcBef>
              <a:spcAft>
                <a:spcPts val="0"/>
              </a:spcAft>
              <a:buClr>
                <a:schemeClr val="dk1"/>
              </a:buClr>
              <a:buSzPts val="2200"/>
              <a:buChar char="•"/>
            </a:pPr>
            <a:r>
              <a:rPr lang="en-US" sz="2200">
                <a:solidFill>
                  <a:schemeClr val="dk1"/>
                </a:solidFill>
              </a:rPr>
              <a:t>Contract/Gig Workers </a:t>
            </a:r>
            <a:endParaRPr sz="2200">
              <a:solidFill>
                <a:schemeClr val="dk1"/>
              </a:solidFill>
            </a:endParaRPr>
          </a:p>
          <a:p>
            <a:pPr indent="0" lvl="0" marL="0" rtl="0" algn="l">
              <a:spcBef>
                <a:spcPts val="1000"/>
              </a:spcBef>
              <a:spcAft>
                <a:spcPts val="0"/>
              </a:spcAft>
              <a:buNone/>
            </a:pPr>
            <a:r>
              <a:t/>
            </a:r>
            <a:endParaRPr sz="2200"/>
          </a:p>
        </p:txBody>
      </p:sp>
      <p:sp>
        <p:nvSpPr>
          <p:cNvPr id="163" name="Google Shape;163;gf3f1df31fa_0_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Clr>
                <a:srgbClr val="000000"/>
              </a:buClr>
              <a:buSzPts val="19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84996394dc_0_3"/>
          <p:cNvSpPr txBox="1"/>
          <p:nvPr>
            <p:ph type="title"/>
          </p:nvPr>
        </p:nvSpPr>
        <p:spPr>
          <a:xfrm>
            <a:off x="878590" y="712595"/>
            <a:ext cx="99861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i="1" lang="en-US" sz="3800"/>
              <a:t>Repeat Business Customer </a:t>
            </a:r>
            <a:r>
              <a:rPr lang="en-US" sz="3800"/>
              <a:t>- Better Approach </a:t>
            </a:r>
            <a:endParaRPr sz="3800"/>
          </a:p>
        </p:txBody>
      </p:sp>
      <p:sp>
        <p:nvSpPr>
          <p:cNvPr id="170" name="Google Shape;170;g184996394dc_0_3"/>
          <p:cNvSpPr txBox="1"/>
          <p:nvPr>
            <p:ph idx="1" type="body"/>
          </p:nvPr>
        </p:nvSpPr>
        <p:spPr>
          <a:xfrm>
            <a:off x="878590" y="2101670"/>
            <a:ext cx="9986100" cy="3862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100">
                <a:solidFill>
                  <a:schemeClr val="dk1"/>
                </a:solidFill>
              </a:rPr>
              <a:t> </a:t>
            </a:r>
            <a:r>
              <a:rPr lang="en-US" sz="2900">
                <a:solidFill>
                  <a:schemeClr val="dk1"/>
                </a:solidFill>
              </a:rPr>
              <a:t>More reflective of “Effectively Serving Employers” </a:t>
            </a:r>
            <a:endParaRPr sz="2900">
              <a:solidFill>
                <a:schemeClr val="dk1"/>
              </a:solidFill>
            </a:endParaRPr>
          </a:p>
          <a:p>
            <a:pPr indent="-412750" lvl="0" marL="457200" rtl="0" algn="l">
              <a:lnSpc>
                <a:spcPct val="100000"/>
              </a:lnSpc>
              <a:spcBef>
                <a:spcPts val="0"/>
              </a:spcBef>
              <a:spcAft>
                <a:spcPts val="0"/>
              </a:spcAft>
              <a:buClr>
                <a:schemeClr val="dk1"/>
              </a:buClr>
              <a:buSzPts val="2900"/>
              <a:buChar char="•"/>
            </a:pPr>
            <a:r>
              <a:rPr lang="en-US" sz="2900">
                <a:solidFill>
                  <a:schemeClr val="dk1"/>
                </a:solidFill>
              </a:rPr>
              <a:t>Reflects actual relationships between the State’s workforce system and employers by measuring the number of employers who return to the State’s workforce system for repeat service. </a:t>
            </a:r>
            <a:endParaRPr sz="2900">
              <a:solidFill>
                <a:schemeClr val="dk1"/>
              </a:solidFill>
            </a:endParaRPr>
          </a:p>
          <a:p>
            <a:pPr indent="-412750" lvl="0" marL="457200" rtl="0" algn="l">
              <a:lnSpc>
                <a:spcPct val="100000"/>
              </a:lnSpc>
              <a:spcBef>
                <a:spcPts val="0"/>
              </a:spcBef>
              <a:spcAft>
                <a:spcPts val="0"/>
              </a:spcAft>
              <a:buClr>
                <a:schemeClr val="dk1"/>
              </a:buClr>
              <a:buSzPts val="2900"/>
              <a:buChar char="•"/>
            </a:pPr>
            <a:r>
              <a:rPr lang="en-US" sz="2900">
                <a:solidFill>
                  <a:schemeClr val="dk1"/>
                </a:solidFill>
              </a:rPr>
              <a:t>State’s overall performance will not be impacted by outside variables </a:t>
            </a:r>
            <a:endParaRPr sz="2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84996394dc_0_15"/>
          <p:cNvSpPr txBox="1"/>
          <p:nvPr>
            <p:ph type="title"/>
          </p:nvPr>
        </p:nvSpPr>
        <p:spPr>
          <a:xfrm>
            <a:off x="878590" y="641170"/>
            <a:ext cx="99861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i="1" lang="en-US" sz="3600"/>
              <a:t>Employer Penetration - </a:t>
            </a:r>
            <a:r>
              <a:rPr lang="en-US" sz="3600"/>
              <a:t>Not a Good Approach</a:t>
            </a:r>
            <a:endParaRPr sz="3600"/>
          </a:p>
        </p:txBody>
      </p:sp>
      <p:sp>
        <p:nvSpPr>
          <p:cNvPr id="177" name="Google Shape;177;g184996394dc_0_15"/>
          <p:cNvSpPr txBox="1"/>
          <p:nvPr>
            <p:ph idx="1" type="body"/>
          </p:nvPr>
        </p:nvSpPr>
        <p:spPr>
          <a:xfrm>
            <a:off x="878590" y="2101670"/>
            <a:ext cx="9986100" cy="3862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400">
                <a:solidFill>
                  <a:schemeClr val="dk1"/>
                </a:solidFill>
              </a:rPr>
              <a:t>ADES agrees with DOL and DOE on limitations of </a:t>
            </a:r>
            <a:r>
              <a:rPr i="1" lang="en-US" sz="2400">
                <a:solidFill>
                  <a:schemeClr val="dk1"/>
                </a:solidFill>
              </a:rPr>
              <a:t>Employer Penetration </a:t>
            </a:r>
            <a:endParaRPr i="1"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US" sz="2400">
                <a:solidFill>
                  <a:schemeClr val="dk1"/>
                </a:solidFill>
              </a:rPr>
              <a:t>Emphasis on quantity rather than on the quality or intensity of the employer service provided.</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US" sz="2400">
                <a:solidFill>
                  <a:schemeClr val="dk1"/>
                </a:solidFill>
              </a:rPr>
              <a:t>Reliability issues associated with data entry and the process to count unique establishments.</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US" sz="2400">
                <a:solidFill>
                  <a:schemeClr val="dk1"/>
                </a:solidFill>
              </a:rPr>
              <a:t>Measurement of program output rather than outcome.</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US" sz="2400">
                <a:solidFill>
                  <a:schemeClr val="dk1"/>
                </a:solidFill>
              </a:rPr>
              <a:t>Potential for creation of perverse incentives to prioritize program breadth rather than depth in service and delivery.</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US" sz="2400">
                <a:solidFill>
                  <a:schemeClr val="dk1"/>
                </a:solidFill>
              </a:rPr>
              <a:t>Lack of sensitivity to industry sectors by State and local workforce agencies.</a:t>
            </a:r>
            <a:endParaRPr sz="2400">
              <a:solidFill>
                <a:schemeClr val="dk1"/>
              </a:solidFill>
            </a:endParaRPr>
          </a:p>
          <a:p>
            <a:pPr indent="0" lvl="0" marL="0" rtl="0" algn="l">
              <a:spcBef>
                <a:spcPts val="1000"/>
              </a:spcBef>
              <a:spcAft>
                <a:spcPts val="0"/>
              </a:spcAft>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84996394dc_0_27"/>
          <p:cNvSpPr txBox="1"/>
          <p:nvPr>
            <p:ph type="title"/>
          </p:nvPr>
        </p:nvSpPr>
        <p:spPr>
          <a:xfrm>
            <a:off x="878590" y="641170"/>
            <a:ext cx="99861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Other Concerns </a:t>
            </a:r>
            <a:endParaRPr/>
          </a:p>
        </p:txBody>
      </p:sp>
      <p:sp>
        <p:nvSpPr>
          <p:cNvPr id="184" name="Google Shape;184;g184996394dc_0_27"/>
          <p:cNvSpPr txBox="1"/>
          <p:nvPr>
            <p:ph idx="1" type="body"/>
          </p:nvPr>
        </p:nvSpPr>
        <p:spPr>
          <a:xfrm>
            <a:off x="878600" y="1704026"/>
            <a:ext cx="9986100" cy="426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600">
                <a:solidFill>
                  <a:schemeClr val="dk1"/>
                </a:solidFill>
              </a:rPr>
              <a:t>DOL &amp; DOE will col</a:t>
            </a:r>
            <a:r>
              <a:rPr lang="en-US" sz="2700">
                <a:solidFill>
                  <a:schemeClr val="dk1"/>
                </a:solidFill>
              </a:rPr>
              <a:t>lect data for two years before implementation.  </a:t>
            </a:r>
            <a:endParaRPr sz="2700">
              <a:solidFill>
                <a:schemeClr val="dk1"/>
              </a:solidFill>
            </a:endParaRPr>
          </a:p>
          <a:p>
            <a:pPr indent="-317500" lvl="0" marL="457200" rtl="0" algn="l">
              <a:lnSpc>
                <a:spcPct val="115000"/>
              </a:lnSpc>
              <a:spcBef>
                <a:spcPts val="0"/>
              </a:spcBef>
              <a:spcAft>
                <a:spcPts val="0"/>
              </a:spcAft>
              <a:buClr>
                <a:schemeClr val="dk1"/>
              </a:buClr>
              <a:buSzPts val="1400"/>
              <a:buChar char="•"/>
            </a:pPr>
            <a:r>
              <a:rPr lang="en-US" sz="2400">
                <a:solidFill>
                  <a:schemeClr val="dk1"/>
                </a:solidFill>
              </a:rPr>
              <a:t>One core program will be responsible for reporting statewide data for all six programs - which is not how other the measures are reported </a:t>
            </a:r>
            <a:endParaRPr sz="2400">
              <a:solidFill>
                <a:schemeClr val="dk1"/>
              </a:solidFill>
            </a:endParaRPr>
          </a:p>
          <a:p>
            <a:pPr indent="-317500" lvl="0" marL="457200" rtl="0" algn="l">
              <a:lnSpc>
                <a:spcPct val="115000"/>
              </a:lnSpc>
              <a:spcBef>
                <a:spcPts val="0"/>
              </a:spcBef>
              <a:spcAft>
                <a:spcPts val="0"/>
              </a:spcAft>
              <a:buClr>
                <a:schemeClr val="dk1"/>
              </a:buClr>
              <a:buSzPts val="1400"/>
              <a:buChar char="•"/>
            </a:pPr>
            <a:r>
              <a:rPr lang="en-US" sz="2400">
                <a:solidFill>
                  <a:schemeClr val="dk1"/>
                </a:solidFill>
              </a:rPr>
              <a:t>Titles II &amp; IV do not use the same data reporting system  as Titles I &amp; III </a:t>
            </a:r>
            <a:endParaRPr sz="2400">
              <a:solidFill>
                <a:schemeClr val="dk1"/>
              </a:solidFill>
            </a:endParaRPr>
          </a:p>
          <a:p>
            <a:pPr indent="-317500" lvl="0" marL="457200" rtl="0" algn="l">
              <a:lnSpc>
                <a:spcPct val="115000"/>
              </a:lnSpc>
              <a:spcBef>
                <a:spcPts val="0"/>
              </a:spcBef>
              <a:spcAft>
                <a:spcPts val="0"/>
              </a:spcAft>
              <a:buClr>
                <a:schemeClr val="dk1"/>
              </a:buClr>
              <a:buSzPts val="1400"/>
              <a:buChar char="•"/>
            </a:pPr>
            <a:r>
              <a:rPr lang="en-US" sz="2400">
                <a:solidFill>
                  <a:schemeClr val="dk1"/>
                </a:solidFill>
              </a:rPr>
              <a:t>What will be used in the Statis</a:t>
            </a:r>
            <a:r>
              <a:rPr lang="en-US" sz="2400">
                <a:solidFill>
                  <a:schemeClr val="dk1"/>
                </a:solidFill>
              </a:rPr>
              <a:t>tical Adjustment Model (SAM) used to measure success </a:t>
            </a:r>
            <a:endParaRPr sz="2400">
              <a:solidFill>
                <a:schemeClr val="dk1"/>
              </a:solidFill>
            </a:endParaRPr>
          </a:p>
          <a:p>
            <a:pPr indent="0" lvl="0" marL="0" rtl="0" algn="l">
              <a:spcBef>
                <a:spcPts val="1000"/>
              </a:spcBef>
              <a:spcAft>
                <a:spcPts val="0"/>
              </a:spcAft>
              <a:buNone/>
            </a:pPr>
            <a:r>
              <a:rPr i="1" lang="en-US" sz="2700"/>
              <a:t>Comments</a:t>
            </a:r>
            <a:r>
              <a:rPr i="1" lang="en-US"/>
              <a:t> must be submitted to DOL &amp; DOE by November 14, 2022</a:t>
            </a:r>
            <a:endParaRPr i="1"/>
          </a:p>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3_Office Theme">
  <a:themeElements>
    <a:clrScheme name="ACA Color Palette 1">
      <a:dk1>
        <a:srgbClr val="000000"/>
      </a:dk1>
      <a:lt1>
        <a:srgbClr val="FFFFFF"/>
      </a:lt1>
      <a:dk2>
        <a:srgbClr val="44546A"/>
      </a:dk2>
      <a:lt2>
        <a:srgbClr val="E7E6E6"/>
      </a:lt2>
      <a:accent1>
        <a:srgbClr val="002C54"/>
      </a:accent1>
      <a:accent2>
        <a:srgbClr val="E24824"/>
      </a:accent2>
      <a:accent3>
        <a:srgbClr val="A5A5A5"/>
      </a:accent3>
      <a:accent4>
        <a:srgbClr val="E76F44"/>
      </a:accent4>
      <a:accent5>
        <a:srgbClr val="E5A341"/>
      </a:accent5>
      <a:accent6>
        <a:srgbClr val="82A041"/>
      </a:accent6>
      <a:hlink>
        <a:srgbClr val="E76F4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ACA Color Palette 1">
      <a:dk1>
        <a:srgbClr val="000000"/>
      </a:dk1>
      <a:lt1>
        <a:srgbClr val="FFFFFF"/>
      </a:lt1>
      <a:dk2>
        <a:srgbClr val="44546A"/>
      </a:dk2>
      <a:lt2>
        <a:srgbClr val="E7E6E6"/>
      </a:lt2>
      <a:accent1>
        <a:srgbClr val="002C54"/>
      </a:accent1>
      <a:accent2>
        <a:srgbClr val="E24824"/>
      </a:accent2>
      <a:accent3>
        <a:srgbClr val="A5A5A5"/>
      </a:accent3>
      <a:accent4>
        <a:srgbClr val="E76F44"/>
      </a:accent4>
      <a:accent5>
        <a:srgbClr val="E5A341"/>
      </a:accent5>
      <a:accent6>
        <a:srgbClr val="82A041"/>
      </a:accent6>
      <a:hlink>
        <a:srgbClr val="E76F4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2020-04-24T05:57:28Z</dcterms:created>
  <dc:creator>Lauren Wright</dc:creator>
</cp:coreProperties>
</file>