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010400" cy="9296400"/>
  <p:embeddedFontLst>
    <p:embeddedFont>
      <p:font typeface="Calibri" panose="020F050202020403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HmmQNbCQq4L7JyJaTMyRaUCj8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04" y="4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9"/>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9"/>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 name="Google Shape;73;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3" name="Google Shape;143;p5: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034d1af28c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034d1af28c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1" name="Google Shape;151;g2034d1af28c_1_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34d1af28c_1_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2034d1af28c_1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9" name="Google Shape;159;g2034d1af28c_1_7: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34d1af28c_1_2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034d1af28c_1_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034d1af28c_1_2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034d1af28c_1_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034d1af28c_1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5" name="Google Shape;175;g2034d1af28c_1_28: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034d1af28c_1_1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034d1af28c_1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3" name="Google Shape;183;g2034d1af28c_1_1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7: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228600" algn="l" rtl="0">
              <a:lnSpc>
                <a:spcPct val="150000"/>
              </a:lnSpc>
              <a:spcBef>
                <a:spcPts val="0"/>
              </a:spcBef>
              <a:spcAft>
                <a:spcPts val="0"/>
              </a:spcAft>
              <a:buClr>
                <a:srgbClr val="003B67"/>
              </a:buClr>
              <a:buSzPts val="1000"/>
              <a:buFont typeface="Arial"/>
              <a:buNone/>
            </a:pPr>
            <a:endParaRPr sz="1000">
              <a:solidFill>
                <a:srgbClr val="003B67"/>
              </a:solidFill>
              <a:latin typeface="Arial"/>
              <a:ea typeface="Arial"/>
              <a:cs typeface="Arial"/>
              <a:sym typeface="Arial"/>
            </a:endParaRPr>
          </a:p>
        </p:txBody>
      </p:sp>
      <p:sp>
        <p:nvSpPr>
          <p:cNvPr id="200" name="Google Shape;200;p8: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0254877282_2_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0254877282_2_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7" name="Google Shape;207;g20254877282_2_2: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89916aa2cf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89916aa2cf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 name="Google Shape;81;g189916aa2cf_1_0: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3: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5: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04b8bab799_0_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04b8bab799_0_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3" name="Google Shape;253;g204b8bab799_0_4: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89916aa2cf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89916aa2cf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0" name="Google Shape;260;g189916aa2cf_0_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89916aa2cf_1_2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89916aa2cf_1_2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Eventually all core programs must meet 6 primary indicators with a score of 50% or above, and have an overall program score at 90% or above and a overall state indicator score at 90% or above.;  However, due to the impact of COVID  and continued issues with how performance is to be assessed at the national level,  DOL and DOE notified states in October 2021  that for PY2020 (year ending 6/30/21) and PY 21 (year ending 6/30/22), they would only assess Title I (adult, dw, and youth) and Title III (WP\ES) and  only two primary indicators shown here, the Employment Rate 2nd Quarter After Exit and Median Earnings 2nd Quarter After Exit, would be assessed to determine if the state met performance.</a:t>
            </a:r>
            <a:endParaRPr/>
          </a:p>
          <a:p>
            <a:pPr marL="0" lvl="0" indent="0" algn="l" rtl="0">
              <a:lnSpc>
                <a:spcPct val="100000"/>
              </a:lnSpc>
              <a:spcBef>
                <a:spcPts val="0"/>
              </a:spcBef>
              <a:spcAft>
                <a:spcPts val="0"/>
              </a:spcAft>
              <a:buSzPts val="1400"/>
              <a:buNone/>
            </a:pPr>
            <a:endParaRPr/>
          </a:p>
        </p:txBody>
      </p:sp>
      <p:sp>
        <p:nvSpPr>
          <p:cNvPr id="269" name="Google Shape;269;g189916aa2cf_1_2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89916aa2cf_1_2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89916aa2cf_1_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To meet Performance, DOL and DOE were to assess three items:  Each individual indicator score must be 50% or above.  In the future, all core programs will be assessed</a:t>
            </a:r>
            <a:endParaRPr/>
          </a:p>
        </p:txBody>
      </p:sp>
      <p:sp>
        <p:nvSpPr>
          <p:cNvPr id="275" name="Google Shape;275;g189916aa2cf_1_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89916aa2cf_1_3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189916aa2cf_1_3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So for PY2020 and PY2021, there is no assessment of MSG for Title I as originally planned at the beginning of 2020 </a:t>
            </a:r>
            <a:endParaRPr/>
          </a:p>
        </p:txBody>
      </p:sp>
      <p:sp>
        <p:nvSpPr>
          <p:cNvPr id="282" name="Google Shape;282;g189916aa2cf_1_3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89916aa2cf_1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So how did Arizona do?  The top number in each box represents the actual score.  The number on the bottom left is the actual performance and the number in the bottom right is the negotiated adjusted level, which the model used by DOL says is performance the state is expected to achieve.  </a:t>
            </a:r>
            <a:endParaRPr/>
          </a:p>
          <a:p>
            <a:pPr marL="0" lvl="0" indent="0" algn="l" rtl="0">
              <a:lnSpc>
                <a:spcPct val="100000"/>
              </a:lnSpc>
              <a:spcBef>
                <a:spcPts val="0"/>
              </a:spcBef>
              <a:spcAft>
                <a:spcPts val="0"/>
              </a:spcAft>
              <a:buClr>
                <a:schemeClr val="dk1"/>
              </a:buClr>
              <a:buSzPts val="1400"/>
              <a:buFont typeface="Arial"/>
              <a:buNone/>
            </a:pPr>
            <a:r>
              <a:rPr lang="en-US"/>
              <a:t>The green boxes indicate that the state met all indicators assessed for PY 2021.  Scores in all categories were at or above 50%</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It also should be noted that all states met indicators in PY2021? </a:t>
            </a:r>
            <a:endParaRPr/>
          </a:p>
          <a:p>
            <a:pPr marL="0" lvl="0" indent="0" algn="l" rtl="0">
              <a:lnSpc>
                <a:spcPct val="100000"/>
              </a:lnSpc>
              <a:spcBef>
                <a:spcPts val="0"/>
              </a:spcBef>
              <a:spcAft>
                <a:spcPts val="0"/>
              </a:spcAft>
              <a:buSzPts val="1400"/>
              <a:buNone/>
            </a:pPr>
            <a:endParaRPr/>
          </a:p>
        </p:txBody>
      </p:sp>
      <p:sp>
        <p:nvSpPr>
          <p:cNvPr id="288" name="Google Shape;288;g189916aa2cf_1_4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9916aa2cf_1_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9916aa2cf_1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 name="Google Shape;88;g189916aa2cf_1_6: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89916aa2cf_1_4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189916aa2cf_1_4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What’s next?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DES and OEO currently reviewing local performance and the SAM tool used in 2020  to assess each local area in the same manner as DOL assessed the State.  This next step is for Title I only, as there was no local negotiations for Title III.  The programs under Title II and IV were not assessed in PY20 and will not be assessed in PY21.    Also, Title I comprises 6 of the 8 measures assessed by DOL  and when all core programs are assessed, Title I will impact over 51% of the measures to be assessed.  </a:t>
            </a:r>
            <a:endParaRPr/>
          </a:p>
        </p:txBody>
      </p:sp>
      <p:sp>
        <p:nvSpPr>
          <p:cNvPr id="296" name="Google Shape;296;g189916aa2cf_1_4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9: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45720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12" name="Google Shape;312;p2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89916aa2cf_1_1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89916aa2cf_1_10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9" name="Google Shape;319;g189916aa2cf_1_105: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08fbbb0307_1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08fbbb0307_1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4" name="Google Shape;334;g208fbbb0307_10_0: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08fbbb0307_10_1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08fbbb0307_10_1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2" name="Google Shape;342;g208fbbb0307_10_19: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08fbbb0307_10_2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08fbbb0307_10_2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9" name="Google Shape;349;g208fbbb0307_10_29: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9: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6" name="Google Shape;366;p30: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89916aa2cf_1_1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89916aa2cf_1_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7" name="Google Shape;97;g189916aa2cf_1_16: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372" name="Google Shape;372;p31: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89916aa2cf_1_11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89916aa2cf_1_1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4" name="Google Shape;104;g189916aa2cf_1_111:notes"/>
          <p:cNvSpPr txBox="1">
            <a:spLocks noGrp="1"/>
          </p:cNvSpPr>
          <p:nvPr>
            <p:ph type="sldNum" idx="12"/>
          </p:nvPr>
        </p:nvSpPr>
        <p:spPr>
          <a:xfrm>
            <a:off x="3970938" y="8829969"/>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9916aa2cf_1_11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189916aa2cf_1_1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111" name="Google Shape;111;g189916aa2cf_1_118: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7" name="Google Shape;117;p2: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6" name="Google Shape;126;p3: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4:notes"/>
          <p:cNvSpPr txBox="1">
            <a:spLocks noGrp="1"/>
          </p:cNvSpPr>
          <p:nvPr>
            <p:ph type="sldNum" idx="12"/>
          </p:nvPr>
        </p:nvSpPr>
        <p:spPr>
          <a:xfrm>
            <a:off x="3970938" y="8829969"/>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878590" y="641170"/>
            <a:ext cx="99861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3"/>
          <p:cNvSpPr txBox="1">
            <a:spLocks noGrp="1"/>
          </p:cNvSpPr>
          <p:nvPr>
            <p:ph type="body" idx="1"/>
          </p:nvPr>
        </p:nvSpPr>
        <p:spPr>
          <a:xfrm>
            <a:off x="1423769" y="1181511"/>
            <a:ext cx="10019400" cy="38628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609600" y="228600"/>
            <a:ext cx="10972800" cy="381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609600" y="838200"/>
            <a:ext cx="10972800" cy="4648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360"/>
              </a:spcBef>
              <a:spcAft>
                <a:spcPts val="0"/>
              </a:spcAft>
              <a:buClr>
                <a:schemeClr val="dk1"/>
              </a:buClr>
              <a:buSzPts val="1800"/>
              <a:buFont typeface="Arial"/>
              <a:buNone/>
              <a:defRPr sz="1800" b="0" i="0" u="none" strike="noStrike" cap="none">
                <a:solidFill>
                  <a:schemeClr val="dk2"/>
                </a:solidFill>
                <a:latin typeface="Arial"/>
                <a:ea typeface="Arial"/>
                <a:cs typeface="Arial"/>
                <a:sym typeface="Arial"/>
              </a:defRPr>
            </a:lvl1pPr>
            <a:lvl2pPr marL="914400" marR="0" lvl="1" indent="-342900" algn="l">
              <a:lnSpc>
                <a:spcPct val="90000"/>
              </a:lnSpc>
              <a:spcBef>
                <a:spcPts val="36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a:lnSpc>
                <a:spcPct val="90000"/>
              </a:lnSpc>
              <a:spcBef>
                <a:spcPts val="28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42"/>
          <p:cNvSpPr txBox="1">
            <a:spLocks noGrp="1"/>
          </p:cNvSpPr>
          <p:nvPr>
            <p:ph type="sldNum" idx="12"/>
          </p:nvPr>
        </p:nvSpPr>
        <p:spPr>
          <a:xfrm>
            <a:off x="609600" y="6400800"/>
            <a:ext cx="3759300" cy="40320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US"/>
              <a:t>Copyright © 2016 ARIZONA@WORK  |  Page </a:t>
            </a: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8200" y="365125"/>
            <a:ext cx="10515600" cy="4170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2626"/>
              </a:buClr>
              <a:buSzPts val="2800"/>
              <a:buFont typeface="Roboto Black"/>
              <a:buNone/>
              <a:defRPr sz="2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838200" y="1266942"/>
            <a:ext cx="10515600" cy="49026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rgbClr val="262626"/>
              </a:buClr>
              <a:buSzPts val="2000"/>
              <a:buChar char="•"/>
              <a:defRPr sz="2000">
                <a:solidFill>
                  <a:srgbClr val="262626"/>
                </a:solidFill>
              </a:defRPr>
            </a:lvl1pPr>
            <a:lvl2pPr marL="914400" lvl="1" indent="-355600" algn="l">
              <a:lnSpc>
                <a:spcPct val="90000"/>
              </a:lnSpc>
              <a:spcBef>
                <a:spcPts val="500"/>
              </a:spcBef>
              <a:spcAft>
                <a:spcPts val="0"/>
              </a:spcAft>
              <a:buClr>
                <a:srgbClr val="262626"/>
              </a:buClr>
              <a:buSzPts val="2000"/>
              <a:buChar char="•"/>
              <a:defRPr sz="2000">
                <a:solidFill>
                  <a:srgbClr val="262626"/>
                </a:solidFill>
              </a:defRPr>
            </a:lvl2pPr>
            <a:lvl3pPr marL="1371600" lvl="2" indent="-342900" algn="l">
              <a:lnSpc>
                <a:spcPct val="90000"/>
              </a:lnSpc>
              <a:spcBef>
                <a:spcPts val="500"/>
              </a:spcBef>
              <a:spcAft>
                <a:spcPts val="0"/>
              </a:spcAft>
              <a:buClr>
                <a:srgbClr val="262626"/>
              </a:buClr>
              <a:buSzPts val="1800"/>
              <a:buChar char="•"/>
              <a:defRPr sz="1800">
                <a:solidFill>
                  <a:srgbClr val="262626"/>
                </a:solidFill>
              </a:defRPr>
            </a:lvl3pPr>
            <a:lvl4pPr marL="1828800" lvl="3" indent="-330200" algn="l">
              <a:lnSpc>
                <a:spcPct val="90000"/>
              </a:lnSpc>
              <a:spcBef>
                <a:spcPts val="500"/>
              </a:spcBef>
              <a:spcAft>
                <a:spcPts val="0"/>
              </a:spcAft>
              <a:buClr>
                <a:srgbClr val="262626"/>
              </a:buClr>
              <a:buSzPts val="1600"/>
              <a:buChar char="•"/>
              <a:defRPr sz="1600">
                <a:solidFill>
                  <a:srgbClr val="262626"/>
                </a:solidFill>
              </a:defRPr>
            </a:lvl4pPr>
            <a:lvl5pPr marL="2286000" lvl="4" indent="-330200" algn="l">
              <a:lnSpc>
                <a:spcPct val="90000"/>
              </a:lnSpc>
              <a:spcBef>
                <a:spcPts val="500"/>
              </a:spcBef>
              <a:spcAft>
                <a:spcPts val="0"/>
              </a:spcAft>
              <a:buClr>
                <a:srgbClr val="262626"/>
              </a:buClr>
              <a:buSzPts val="1600"/>
              <a:buChar char="•"/>
              <a:defRPr sz="16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3"/>
          <p:cNvSpPr txBox="1">
            <a:spLocks noGrp="1"/>
          </p:cNvSpPr>
          <p:nvPr>
            <p:ph type="sldNum" idx="12"/>
          </p:nvPr>
        </p:nvSpPr>
        <p:spPr>
          <a:xfrm>
            <a:off x="325916" y="6409465"/>
            <a:ext cx="512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2"/>
        <p:cNvGrpSpPr/>
        <p:nvPr/>
      </p:nvGrpSpPr>
      <p:grpSpPr>
        <a:xfrm>
          <a:off x="0" y="0"/>
          <a:ext cx="0" cy="0"/>
          <a:chOff x="0" y="0"/>
          <a:chExt cx="0" cy="0"/>
        </a:xfrm>
      </p:grpSpPr>
      <p:sp>
        <p:nvSpPr>
          <p:cNvPr id="63" name="Google Shape;63;p44"/>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44"/>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44"/>
          <p:cNvSpPr txBox="1">
            <a:spLocks noGrp="1"/>
          </p:cNvSpPr>
          <p:nvPr>
            <p:ph type="sldNum" idx="12"/>
          </p:nvPr>
        </p:nvSpPr>
        <p:spPr>
          <a:xfrm>
            <a:off x="4693940" y="6410790"/>
            <a:ext cx="2804100" cy="215400"/>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45"/>
          <p:cNvSpPr txBox="1">
            <a:spLocks noGrp="1"/>
          </p:cNvSpPr>
          <p:nvPr>
            <p:ph type="title"/>
          </p:nvPr>
        </p:nvSpPr>
        <p:spPr>
          <a:xfrm>
            <a:off x="3662598" y="2145622"/>
            <a:ext cx="4866900" cy="1591200"/>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400"/>
              <a:buNone/>
              <a:defRPr sz="54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5"/>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Google Shape;69;p45"/>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0" name="Google Shape;70;p45"/>
          <p:cNvSpPr txBox="1">
            <a:spLocks noGrp="1"/>
          </p:cNvSpPr>
          <p:nvPr>
            <p:ph type="sldNum" idx="12"/>
          </p:nvPr>
        </p:nvSpPr>
        <p:spPr>
          <a:xfrm>
            <a:off x="4693940" y="6410790"/>
            <a:ext cx="2804100" cy="215400"/>
          </a:xfrm>
          <a:prstGeom prst="rect">
            <a:avLst/>
          </a:prstGeom>
          <a:noFill/>
          <a:ln>
            <a:noFill/>
          </a:ln>
        </p:spPr>
        <p:txBody>
          <a:bodyPr spcFirstLastPara="1" wrap="square" lIns="0" tIns="0" rIns="0" bIns="0" anchor="t" anchorCtr="0">
            <a:sp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1" type="twoObj">
  <p:cSld name="TWO_OBJECTS">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612139" y="82296"/>
            <a:ext cx="7924800" cy="658500"/>
          </a:xfrm>
          <a:prstGeom prst="rect">
            <a:avLst/>
          </a:prstGeom>
          <a:noFill/>
          <a:ln>
            <a:noFill/>
          </a:ln>
        </p:spPr>
        <p:txBody>
          <a:bodyPr spcFirstLastPara="1" wrap="square" lIns="91425" tIns="0" rIns="91425" bIns="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4"/>
          <p:cNvSpPr txBox="1">
            <a:spLocks noGrp="1"/>
          </p:cNvSpPr>
          <p:nvPr>
            <p:ph type="body" idx="1"/>
          </p:nvPr>
        </p:nvSpPr>
        <p:spPr>
          <a:xfrm>
            <a:off x="609600" y="1510071"/>
            <a:ext cx="5181600" cy="4781700"/>
          </a:xfrm>
          <a:prstGeom prst="rect">
            <a:avLst/>
          </a:prstGeom>
          <a:noFill/>
          <a:ln>
            <a:noFill/>
          </a:ln>
        </p:spPr>
        <p:txBody>
          <a:bodyPr spcFirstLastPara="1" wrap="square" lIns="91425" tIns="45700" rIns="91425" bIns="45700" anchor="t" anchorCtr="0">
            <a:normAutofit/>
          </a:bodyPr>
          <a:lstStyle>
            <a:lvl1pPr marL="457200" lvl="0" indent="-323850" algn="l">
              <a:lnSpc>
                <a:spcPct val="160000"/>
              </a:lnSpc>
              <a:spcBef>
                <a:spcPts val="1000"/>
              </a:spcBef>
              <a:spcAft>
                <a:spcPts val="0"/>
              </a:spcAft>
              <a:buSzPts val="1500"/>
              <a:buChar char="•"/>
              <a:defRPr/>
            </a:lvl1pPr>
            <a:lvl2pPr marL="914400" lvl="1" indent="-342900" algn="l">
              <a:lnSpc>
                <a:spcPct val="133333"/>
              </a:lnSpc>
              <a:spcBef>
                <a:spcPts val="500"/>
              </a:spcBef>
              <a:spcAft>
                <a:spcPts val="0"/>
              </a:spcAft>
              <a:buSzPts val="1800"/>
              <a:buChar char="•"/>
              <a:defRPr/>
            </a:lvl2pPr>
            <a:lvl3pPr marL="1371600" lvl="2" indent="-342900" algn="l">
              <a:lnSpc>
                <a:spcPct val="133333"/>
              </a:lnSpc>
              <a:spcBef>
                <a:spcPts val="500"/>
              </a:spcBef>
              <a:spcAft>
                <a:spcPts val="0"/>
              </a:spcAft>
              <a:buSzPts val="1800"/>
              <a:buChar char="•"/>
              <a:defRPr/>
            </a:lvl3pPr>
            <a:lvl4pPr marL="1828800" lvl="3" indent="-262889" algn="l">
              <a:lnSpc>
                <a:spcPct val="133333"/>
              </a:lnSpc>
              <a:spcBef>
                <a:spcPts val="500"/>
              </a:spcBef>
              <a:spcAft>
                <a:spcPts val="0"/>
              </a:spcAft>
              <a:buSzPts val="540"/>
              <a:buChar char="•"/>
              <a:defRPr/>
            </a:lvl4pPr>
            <a:lvl5pPr marL="2286000" lvl="4" indent="-285750" algn="l">
              <a:lnSpc>
                <a:spcPct val="133333"/>
              </a:lnSpc>
              <a:spcBef>
                <a:spcPts val="500"/>
              </a:spcBef>
              <a:spcAft>
                <a:spcPts val="0"/>
              </a:spcAft>
              <a:buSzPts val="9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4"/>
          <p:cNvSpPr txBox="1">
            <a:spLocks noGrp="1"/>
          </p:cNvSpPr>
          <p:nvPr>
            <p:ph type="body" idx="2"/>
          </p:nvPr>
        </p:nvSpPr>
        <p:spPr>
          <a:xfrm>
            <a:off x="6172205" y="1510071"/>
            <a:ext cx="5295900" cy="4781700"/>
          </a:xfrm>
          <a:prstGeom prst="rect">
            <a:avLst/>
          </a:prstGeom>
          <a:noFill/>
          <a:ln>
            <a:noFill/>
          </a:ln>
        </p:spPr>
        <p:txBody>
          <a:bodyPr spcFirstLastPara="1" wrap="square" lIns="91425" tIns="45700" rIns="91425" bIns="45700" anchor="t" anchorCtr="0">
            <a:normAutofit/>
          </a:bodyPr>
          <a:lstStyle>
            <a:lvl1pPr marL="457200" lvl="0" indent="-342900" algn="l">
              <a:lnSpc>
                <a:spcPct val="133333"/>
              </a:lnSpc>
              <a:spcBef>
                <a:spcPts val="1000"/>
              </a:spcBef>
              <a:spcAft>
                <a:spcPts val="0"/>
              </a:spcAft>
              <a:buSzPts val="1800"/>
              <a:buChar char="•"/>
              <a:defRPr/>
            </a:lvl1pPr>
            <a:lvl2pPr marL="914400" lvl="1" indent="-342900" algn="l">
              <a:lnSpc>
                <a:spcPct val="133333"/>
              </a:lnSpc>
              <a:spcBef>
                <a:spcPts val="500"/>
              </a:spcBef>
              <a:spcAft>
                <a:spcPts val="0"/>
              </a:spcAft>
              <a:buSzPts val="1800"/>
              <a:buChar char="•"/>
              <a:defRPr/>
            </a:lvl2pPr>
            <a:lvl3pPr marL="1371600" lvl="2" indent="-323850" algn="l">
              <a:lnSpc>
                <a:spcPct val="160000"/>
              </a:lnSpc>
              <a:spcBef>
                <a:spcPts val="500"/>
              </a:spcBef>
              <a:spcAft>
                <a:spcPts val="0"/>
              </a:spcAft>
              <a:buSzPts val="1500"/>
              <a:buChar char="•"/>
              <a:defRPr/>
            </a:lvl3pPr>
            <a:lvl4pPr marL="1828800" lvl="3" indent="-262889" algn="l">
              <a:lnSpc>
                <a:spcPct val="133333"/>
              </a:lnSpc>
              <a:spcBef>
                <a:spcPts val="500"/>
              </a:spcBef>
              <a:spcAft>
                <a:spcPts val="0"/>
              </a:spcAft>
              <a:buSzPts val="540"/>
              <a:buChar char="•"/>
              <a:defRPr/>
            </a:lvl4pPr>
            <a:lvl5pPr marL="2286000" lvl="4" indent="-285750" algn="l">
              <a:lnSpc>
                <a:spcPct val="133333"/>
              </a:lnSpc>
              <a:spcBef>
                <a:spcPts val="500"/>
              </a:spcBef>
              <a:spcAft>
                <a:spcPts val="0"/>
              </a:spcAft>
              <a:buSzPts val="9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538911"/>
            <a:ext cx="2743200" cy="274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4"/>
          <p:cNvSpPr txBox="1">
            <a:spLocks noGrp="1"/>
          </p:cNvSpPr>
          <p:nvPr>
            <p:ph type="ftr" idx="11"/>
          </p:nvPr>
        </p:nvSpPr>
        <p:spPr>
          <a:xfrm>
            <a:off x="4038600" y="6538911"/>
            <a:ext cx="4114800" cy="274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4"/>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609600" y="228600"/>
            <a:ext cx="10972800" cy="381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609600" y="838200"/>
            <a:ext cx="5384700" cy="4648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36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42900" algn="l">
              <a:lnSpc>
                <a:spcPct val="90000"/>
              </a:lnSpc>
              <a:spcBef>
                <a:spcPts val="36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a:lnSpc>
                <a:spcPct val="90000"/>
              </a:lnSpc>
              <a:spcBef>
                <a:spcPts val="28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5"/>
          <p:cNvSpPr txBox="1">
            <a:spLocks noGrp="1"/>
          </p:cNvSpPr>
          <p:nvPr>
            <p:ph type="body" idx="2"/>
          </p:nvPr>
        </p:nvSpPr>
        <p:spPr>
          <a:xfrm>
            <a:off x="6197600" y="838200"/>
            <a:ext cx="5384700" cy="46482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36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42900" algn="l">
              <a:lnSpc>
                <a:spcPct val="90000"/>
              </a:lnSpc>
              <a:spcBef>
                <a:spcPts val="360"/>
              </a:spcBef>
              <a:spcAft>
                <a:spcPts val="0"/>
              </a:spcAft>
              <a:buClr>
                <a:schemeClr val="dk1"/>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90000"/>
              </a:lnSpc>
              <a:spcBef>
                <a:spcPts val="32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a:lnSpc>
                <a:spcPct val="90000"/>
              </a:lnSpc>
              <a:spcBef>
                <a:spcPts val="28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 name="Google Shape;27;p35"/>
          <p:cNvSpPr txBox="1">
            <a:spLocks noGrp="1"/>
          </p:cNvSpPr>
          <p:nvPr>
            <p:ph type="sldNum" idx="12"/>
          </p:nvPr>
        </p:nvSpPr>
        <p:spPr>
          <a:xfrm>
            <a:off x="609600" y="6400800"/>
            <a:ext cx="3759300" cy="40320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r>
              <a:rPr lang="en-US"/>
              <a:t>Copyright © 2016 ARIZONA@WORK  |  Page </a:t>
            </a: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resentation Cover" type="title">
  <p:cSld name="TITLE">
    <p:spTree>
      <p:nvGrpSpPr>
        <p:cNvPr id="1" name="Shape 29"/>
        <p:cNvGrpSpPr/>
        <p:nvPr/>
      </p:nvGrpSpPr>
      <p:grpSpPr>
        <a:xfrm>
          <a:off x="0" y="0"/>
          <a:ext cx="0" cy="0"/>
          <a:chOff x="0" y="0"/>
          <a:chExt cx="0" cy="0"/>
        </a:xfrm>
      </p:grpSpPr>
      <p:sp>
        <p:nvSpPr>
          <p:cNvPr id="30" name="Google Shape;30;p37"/>
          <p:cNvSpPr txBox="1">
            <a:spLocks noGrp="1"/>
          </p:cNvSpPr>
          <p:nvPr>
            <p:ph type="ctrTitle"/>
          </p:nvPr>
        </p:nvSpPr>
        <p:spPr>
          <a:xfrm>
            <a:off x="614413" y="1122363"/>
            <a:ext cx="9144000" cy="5805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2"/>
              </a:buClr>
              <a:buSzPts val="2000"/>
              <a:buFont typeface="Arial"/>
              <a:buNone/>
              <a:defRPr sz="2000" b="1">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subTitle" idx="1"/>
          </p:nvPr>
        </p:nvSpPr>
        <p:spPr>
          <a:xfrm>
            <a:off x="614413" y="1702751"/>
            <a:ext cx="9144000" cy="165570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757070"/>
              </a:buClr>
              <a:buSzPts val="4000"/>
              <a:buNone/>
              <a:defRPr sz="4000">
                <a:solidFill>
                  <a:srgbClr val="757070"/>
                </a:solidFill>
              </a:defRPr>
            </a:lvl1pPr>
            <a:lvl2pPr lvl="1" algn="ctr">
              <a:lnSpc>
                <a:spcPct val="90000"/>
              </a:lnSpc>
              <a:spcBef>
                <a:spcPts val="500"/>
              </a:spcBef>
              <a:spcAft>
                <a:spcPts val="0"/>
              </a:spcAft>
              <a:buClr>
                <a:srgbClr val="3A3838"/>
              </a:buClr>
              <a:buSzPts val="2000"/>
              <a:buNone/>
              <a:defRPr sz="2000"/>
            </a:lvl2pPr>
            <a:lvl3pPr lvl="2" algn="ctr">
              <a:lnSpc>
                <a:spcPct val="90000"/>
              </a:lnSpc>
              <a:spcBef>
                <a:spcPts val="500"/>
              </a:spcBef>
              <a:spcAft>
                <a:spcPts val="0"/>
              </a:spcAft>
              <a:buClr>
                <a:srgbClr val="3A3838"/>
              </a:buClr>
              <a:buSzPts val="1800"/>
              <a:buNone/>
              <a:defRPr sz="1800"/>
            </a:lvl3pPr>
            <a:lvl4pPr lvl="3" algn="ctr">
              <a:lnSpc>
                <a:spcPct val="90000"/>
              </a:lnSpc>
              <a:spcBef>
                <a:spcPts val="500"/>
              </a:spcBef>
              <a:spcAft>
                <a:spcPts val="0"/>
              </a:spcAft>
              <a:buClr>
                <a:srgbClr val="3A3838"/>
              </a:buClr>
              <a:buSzPts val="1600"/>
              <a:buNone/>
              <a:defRPr sz="1600"/>
            </a:lvl4pPr>
            <a:lvl5pPr lvl="4" algn="ctr">
              <a:lnSpc>
                <a:spcPct val="90000"/>
              </a:lnSpc>
              <a:spcBef>
                <a:spcPts val="500"/>
              </a:spcBef>
              <a:spcAft>
                <a:spcPts val="0"/>
              </a:spcAft>
              <a:buClr>
                <a:srgbClr val="3A383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 name="Google Shape;32;p37"/>
          <p:cNvPicPr preferRelativeResize="0"/>
          <p:nvPr/>
        </p:nvPicPr>
        <p:blipFill rotWithShape="1">
          <a:blip r:embed="rId2">
            <a:alphaModFix/>
          </a:blip>
          <a:srcRect/>
          <a:stretch/>
        </p:blipFill>
        <p:spPr>
          <a:xfrm>
            <a:off x="9760969" y="430176"/>
            <a:ext cx="1816619" cy="541723"/>
          </a:xfrm>
          <a:prstGeom prst="rect">
            <a:avLst/>
          </a:prstGeom>
          <a:noFill/>
          <a:ln>
            <a:noFill/>
          </a:ln>
        </p:spPr>
      </p:pic>
      <p:sp>
        <p:nvSpPr>
          <p:cNvPr id="33" name="Google Shape;33;p37"/>
          <p:cNvSpPr/>
          <p:nvPr/>
        </p:nvSpPr>
        <p:spPr>
          <a:xfrm rot="5400000">
            <a:off x="10611289" y="-852900"/>
            <a:ext cx="113400" cy="1819200"/>
          </a:xfrm>
          <a:prstGeom prst="rect">
            <a:avLst/>
          </a:prstGeom>
          <a:solidFill>
            <a:schemeClr val="accent1"/>
          </a:solidFill>
          <a:ln w="12700" cap="flat" cmpd="sng">
            <a:solidFill>
              <a:srgbClr val="0020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7"/>
          <p:cNvSpPr/>
          <p:nvPr/>
        </p:nvSpPr>
        <p:spPr>
          <a:xfrm rot="5400000">
            <a:off x="11158621" y="20252"/>
            <a:ext cx="113400" cy="7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7"/>
          <p:cNvSpPr/>
          <p:nvPr/>
        </p:nvSpPr>
        <p:spPr>
          <a:xfrm rot="5400000">
            <a:off x="11017106" y="20252"/>
            <a:ext cx="113400" cy="729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37"/>
          <p:cNvSpPr/>
          <p:nvPr/>
        </p:nvSpPr>
        <p:spPr>
          <a:xfrm rot="5400000">
            <a:off x="10768209" y="-106647"/>
            <a:ext cx="113400" cy="3267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 name="Google Shape;37;p37"/>
          <p:cNvPicPr preferRelativeResize="0"/>
          <p:nvPr/>
        </p:nvPicPr>
        <p:blipFill rotWithShape="1">
          <a:blip r:embed="rId3">
            <a:alphaModFix/>
          </a:blip>
          <a:srcRect/>
          <a:stretch/>
        </p:blipFill>
        <p:spPr>
          <a:xfrm>
            <a:off x="506477" y="2880719"/>
            <a:ext cx="11179046" cy="3974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ransition Slide with Title">
  <p:cSld name="Transition Slide with Title">
    <p:bg>
      <p:bgPr>
        <a:solidFill>
          <a:schemeClr val="lt1"/>
        </a:solidFill>
        <a:effectLst/>
      </p:bgPr>
    </p:bg>
    <p:spTree>
      <p:nvGrpSpPr>
        <p:cNvPr id="1" name="Shape 38"/>
        <p:cNvGrpSpPr/>
        <p:nvPr/>
      </p:nvGrpSpPr>
      <p:grpSpPr>
        <a:xfrm>
          <a:off x="0" y="0"/>
          <a:ext cx="0" cy="0"/>
          <a:chOff x="0" y="0"/>
          <a:chExt cx="0" cy="0"/>
        </a:xfrm>
      </p:grpSpPr>
      <p:pic>
        <p:nvPicPr>
          <p:cNvPr id="39" name="Google Shape;39;p38"/>
          <p:cNvPicPr preferRelativeResize="0"/>
          <p:nvPr/>
        </p:nvPicPr>
        <p:blipFill rotWithShape="1">
          <a:blip r:embed="rId2">
            <a:alphaModFix/>
          </a:blip>
          <a:srcRect/>
          <a:stretch/>
        </p:blipFill>
        <p:spPr>
          <a:xfrm>
            <a:off x="3378" y="1093154"/>
            <a:ext cx="12185242" cy="4340992"/>
          </a:xfrm>
          <a:prstGeom prst="rect">
            <a:avLst/>
          </a:prstGeom>
          <a:noFill/>
          <a:ln>
            <a:noFill/>
          </a:ln>
        </p:spPr>
      </p:pic>
      <p:sp>
        <p:nvSpPr>
          <p:cNvPr id="40" name="Google Shape;40;p38"/>
          <p:cNvSpPr txBox="1">
            <a:spLocks noGrp="1"/>
          </p:cNvSpPr>
          <p:nvPr>
            <p:ph type="title"/>
          </p:nvPr>
        </p:nvSpPr>
        <p:spPr>
          <a:xfrm>
            <a:off x="838200" y="2633198"/>
            <a:ext cx="10515600" cy="1260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1" name="Google Shape;41;p38"/>
          <p:cNvPicPr preferRelativeResize="0"/>
          <p:nvPr/>
        </p:nvPicPr>
        <p:blipFill rotWithShape="1">
          <a:blip r:embed="rId3">
            <a:alphaModFix/>
          </a:blip>
          <a:srcRect/>
          <a:stretch/>
        </p:blipFill>
        <p:spPr>
          <a:xfrm>
            <a:off x="5766268" y="5868796"/>
            <a:ext cx="659464" cy="6384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Transition Slide with Title">
  <p:cSld name="2_Transition Slide with Title">
    <p:bg>
      <p:bgPr>
        <a:solidFill>
          <a:schemeClr val="lt1"/>
        </a:solidFill>
        <a:effectLst/>
      </p:bgPr>
    </p:bg>
    <p:spTree>
      <p:nvGrpSpPr>
        <p:cNvPr id="1" name="Shape 42"/>
        <p:cNvGrpSpPr/>
        <p:nvPr/>
      </p:nvGrpSpPr>
      <p:grpSpPr>
        <a:xfrm>
          <a:off x="0" y="0"/>
          <a:ext cx="0" cy="0"/>
          <a:chOff x="0" y="0"/>
          <a:chExt cx="0" cy="0"/>
        </a:xfrm>
      </p:grpSpPr>
      <p:pic>
        <p:nvPicPr>
          <p:cNvPr id="43" name="Google Shape;43;p39"/>
          <p:cNvPicPr preferRelativeResize="0"/>
          <p:nvPr/>
        </p:nvPicPr>
        <p:blipFill rotWithShape="1">
          <a:blip r:embed="rId2">
            <a:alphaModFix/>
          </a:blip>
          <a:srcRect/>
          <a:stretch/>
        </p:blipFill>
        <p:spPr>
          <a:xfrm>
            <a:off x="-7359" y="1093154"/>
            <a:ext cx="12199362" cy="4340994"/>
          </a:xfrm>
          <a:prstGeom prst="rect">
            <a:avLst/>
          </a:prstGeom>
          <a:noFill/>
          <a:ln>
            <a:noFill/>
          </a:ln>
        </p:spPr>
      </p:pic>
      <p:sp>
        <p:nvSpPr>
          <p:cNvPr id="44" name="Google Shape;44;p39"/>
          <p:cNvSpPr txBox="1">
            <a:spLocks noGrp="1"/>
          </p:cNvSpPr>
          <p:nvPr>
            <p:ph type="title"/>
          </p:nvPr>
        </p:nvSpPr>
        <p:spPr>
          <a:xfrm>
            <a:off x="838200" y="2633198"/>
            <a:ext cx="10515600" cy="1260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39"/>
          <p:cNvPicPr preferRelativeResize="0"/>
          <p:nvPr/>
        </p:nvPicPr>
        <p:blipFill rotWithShape="1">
          <a:blip r:embed="rId3">
            <a:alphaModFix/>
          </a:blip>
          <a:srcRect/>
          <a:stretch/>
        </p:blipFill>
        <p:spPr>
          <a:xfrm>
            <a:off x="5766268" y="5868796"/>
            <a:ext cx="659464" cy="6384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6"/>
        <p:cNvGrpSpPr/>
        <p:nvPr/>
      </p:nvGrpSpPr>
      <p:grpSpPr>
        <a:xfrm>
          <a:off x="0" y="0"/>
          <a:ext cx="0" cy="0"/>
          <a:chOff x="0" y="0"/>
          <a:chExt cx="0" cy="0"/>
        </a:xfrm>
      </p:grpSpPr>
      <p:sp>
        <p:nvSpPr>
          <p:cNvPr id="47" name="Google Shape;47;p40"/>
          <p:cNvSpPr txBox="1">
            <a:spLocks noGrp="1"/>
          </p:cNvSpPr>
          <p:nvPr>
            <p:ph type="title"/>
          </p:nvPr>
        </p:nvSpPr>
        <p:spPr>
          <a:xfrm>
            <a:off x="609600" y="228600"/>
            <a:ext cx="10972800" cy="381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4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40"/>
          <p:cNvSpPr txBox="1">
            <a:spLocks noGrp="1"/>
          </p:cNvSpPr>
          <p:nvPr>
            <p:ph type="body" idx="1"/>
          </p:nvPr>
        </p:nvSpPr>
        <p:spPr>
          <a:xfrm>
            <a:off x="609600" y="838200"/>
            <a:ext cx="10972800" cy="46485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400"/>
              </a:spcBef>
              <a:spcAft>
                <a:spcPts val="0"/>
              </a:spcAft>
              <a:buClr>
                <a:schemeClr val="dk1"/>
              </a:buClr>
              <a:buSzPts val="2000"/>
              <a:buFont typeface="Arial"/>
              <a:buChar char="•"/>
              <a:defRPr sz="2000" b="0" i="0" u="none" strike="noStrike" cap="none">
                <a:solidFill>
                  <a:schemeClr val="dk2"/>
                </a:solidFill>
                <a:latin typeface="Arial"/>
                <a:ea typeface="Arial"/>
                <a:cs typeface="Arial"/>
                <a:sym typeface="Arial"/>
              </a:defRPr>
            </a:lvl1pPr>
            <a:lvl2pPr marL="914400" marR="0" lvl="1" indent="-349250" algn="l">
              <a:lnSpc>
                <a:spcPct val="100000"/>
              </a:lnSpc>
              <a:spcBef>
                <a:spcPts val="400"/>
              </a:spcBef>
              <a:spcAft>
                <a:spcPts val="0"/>
              </a:spcAft>
              <a:buClr>
                <a:schemeClr val="dk1"/>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30200" algn="l">
              <a:lnSpc>
                <a:spcPct val="100000"/>
              </a:lnSpc>
              <a:spcBef>
                <a:spcPts val="30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a:lnSpc>
                <a:spcPct val="100000"/>
              </a:lnSpc>
              <a:spcBef>
                <a:spcPts val="300"/>
              </a:spcBef>
              <a:spcAft>
                <a:spcPts val="0"/>
              </a:spcAft>
              <a:buClr>
                <a:schemeClr val="dk1"/>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23850" algn="l">
              <a:lnSpc>
                <a:spcPct val="100000"/>
              </a:lnSpc>
              <a:spcBef>
                <a:spcPts val="300"/>
              </a:spcBef>
              <a:spcAft>
                <a:spcPts val="0"/>
              </a:spcAft>
              <a:buClr>
                <a:schemeClr val="dk1"/>
              </a:buClr>
              <a:buSzPts val="1500"/>
              <a:buFont typeface="Arial"/>
              <a:buChar char="»"/>
              <a:defRPr sz="1500" b="0" i="0" u="none" strike="noStrike" cap="none">
                <a:solidFill>
                  <a:schemeClr val="dk2"/>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40"/>
          <p:cNvSpPr txBox="1">
            <a:spLocks noGrp="1"/>
          </p:cNvSpPr>
          <p:nvPr>
            <p:ph type="sldNum" idx="12"/>
          </p:nvPr>
        </p:nvSpPr>
        <p:spPr>
          <a:xfrm>
            <a:off x="609600" y="6400801"/>
            <a:ext cx="3759300" cy="403200"/>
          </a:xfrm>
          <a:prstGeom prst="rect">
            <a:avLst/>
          </a:prstGeom>
          <a:noFill/>
          <a:ln>
            <a:noFill/>
          </a:ln>
        </p:spPr>
        <p:txBody>
          <a:bodyPr spcFirstLastPara="1" wrap="square" lIns="91425" tIns="45700" rIns="91425" bIns="45700" anchor="b"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3" name="Google Shape;53;p4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A3838"/>
              </a:buClr>
              <a:buSzPts val="4400"/>
              <a:buFont typeface="Arial"/>
              <a:buNone/>
              <a:defRPr sz="4400" b="0" i="0" u="none" strike="noStrike" cap="none">
                <a:solidFill>
                  <a:srgbClr val="3A383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838200" y="1825625"/>
            <a:ext cx="10515600" cy="4080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A3838"/>
              </a:buClr>
              <a:buSzPts val="2800"/>
              <a:buFont typeface="Arial"/>
              <a:buChar char="•"/>
              <a:defRPr sz="2800" b="0" i="0" u="none" strike="noStrike" cap="none">
                <a:solidFill>
                  <a:srgbClr val="3A3838"/>
                </a:solidFill>
                <a:latin typeface="Arial"/>
                <a:ea typeface="Arial"/>
                <a:cs typeface="Arial"/>
                <a:sym typeface="Arial"/>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Arial"/>
                <a:ea typeface="Arial"/>
                <a:cs typeface="Arial"/>
                <a:sym typeface="Arial"/>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Arial"/>
                <a:ea typeface="Arial"/>
                <a:cs typeface="Arial"/>
                <a:sym typeface="Arial"/>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2"/>
          <p:cNvPicPr preferRelativeResize="0"/>
          <p:nvPr/>
        </p:nvPicPr>
        <p:blipFill rotWithShape="1">
          <a:blip r:embed="rId15">
            <a:alphaModFix/>
          </a:blip>
          <a:srcRect/>
          <a:stretch/>
        </p:blipFill>
        <p:spPr>
          <a:xfrm>
            <a:off x="0" y="5961529"/>
            <a:ext cx="12192000" cy="89647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
          <p:cNvPicPr preferRelativeResize="0"/>
          <p:nvPr/>
        </p:nvPicPr>
        <p:blipFill rotWithShape="1">
          <a:blip r:embed="rId3">
            <a:alphaModFix/>
          </a:blip>
          <a:srcRect l="-113" t="17463" r="130"/>
          <a:stretch/>
        </p:blipFill>
        <p:spPr>
          <a:xfrm>
            <a:off x="1909946" y="991059"/>
            <a:ext cx="8372107" cy="4960313"/>
          </a:xfrm>
          <a:prstGeom prst="rect">
            <a:avLst/>
          </a:prstGeom>
          <a:noFill/>
          <a:ln>
            <a:noFill/>
          </a:ln>
        </p:spPr>
      </p:pic>
      <p:sp>
        <p:nvSpPr>
          <p:cNvPr id="76" name="Google Shape;76;p1"/>
          <p:cNvSpPr txBox="1"/>
          <p:nvPr/>
        </p:nvSpPr>
        <p:spPr>
          <a:xfrm>
            <a:off x="1888650" y="5458775"/>
            <a:ext cx="8414700" cy="492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US" sz="1200">
                <a:solidFill>
                  <a:schemeClr val="dk1"/>
                </a:solidFill>
              </a:rPr>
              <a:t>February</a:t>
            </a:r>
            <a:r>
              <a:rPr lang="en-US" sz="1200" b="0" i="0" u="none" strike="noStrike" cap="none">
                <a:solidFill>
                  <a:schemeClr val="dk1"/>
                </a:solidFill>
                <a:latin typeface="Arial"/>
                <a:ea typeface="Arial"/>
                <a:cs typeface="Arial"/>
                <a:sym typeface="Arial"/>
              </a:rPr>
              <a:t> 202</a:t>
            </a:r>
            <a:r>
              <a:rPr lang="en-US" sz="1200">
                <a:solidFill>
                  <a:schemeClr val="dk1"/>
                </a:solidFill>
              </a:rPr>
              <a:t>3</a:t>
            </a:r>
            <a:endParaRPr sz="1200" b="0" i="0" u="none" strike="noStrike" cap="none">
              <a:solidFill>
                <a:srgbClr val="000000"/>
              </a:solidFill>
              <a:latin typeface="Arial"/>
              <a:ea typeface="Arial"/>
              <a:cs typeface="Arial"/>
              <a:sym typeface="Arial"/>
            </a:endParaRPr>
          </a:p>
        </p:txBody>
      </p:sp>
      <p:sp>
        <p:nvSpPr>
          <p:cNvPr id="77" name="Google Shape;77;p1"/>
          <p:cNvSpPr txBox="1">
            <a:spLocks noGrp="1"/>
          </p:cNvSpPr>
          <p:nvPr>
            <p:ph type="title"/>
          </p:nvPr>
        </p:nvSpPr>
        <p:spPr>
          <a:xfrm>
            <a:off x="0" y="365125"/>
            <a:ext cx="12192000" cy="6259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solidFill>
                  <a:srgbClr val="003B67"/>
                </a:solidFill>
              </a:rPr>
              <a:t>Executive Committee</a:t>
            </a:r>
            <a:endParaRPr sz="4300">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
        <p:nvSpPr>
          <p:cNvPr id="146" name="Google Shape;146;p5"/>
          <p:cNvSpPr txBox="1">
            <a:spLocks noGrp="1"/>
          </p:cNvSpPr>
          <p:nvPr>
            <p:ph type="title"/>
          </p:nvPr>
        </p:nvSpPr>
        <p:spPr>
          <a:xfrm>
            <a:off x="141003" y="117475"/>
            <a:ext cx="99174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WAC Policy Revisions Overview </a:t>
            </a:r>
            <a:endParaRPr sz="3300" b="1">
              <a:solidFill>
                <a:srgbClr val="073763"/>
              </a:solidFill>
            </a:endParaRPr>
          </a:p>
        </p:txBody>
      </p:sp>
      <p:sp>
        <p:nvSpPr>
          <p:cNvPr id="147" name="Google Shape;147;p5"/>
          <p:cNvSpPr txBox="1">
            <a:spLocks noGrp="1"/>
          </p:cNvSpPr>
          <p:nvPr>
            <p:ph type="body" idx="1"/>
          </p:nvPr>
        </p:nvSpPr>
        <p:spPr>
          <a:xfrm>
            <a:off x="141000" y="1000850"/>
            <a:ext cx="10907400" cy="46533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Char char="➢"/>
            </a:pPr>
            <a:r>
              <a:rPr lang="en-US">
                <a:solidFill>
                  <a:srgbClr val="003B67"/>
                </a:solidFill>
              </a:rPr>
              <a:t>5 policies for review and approval</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Conflict of Interest</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Brand Style Guide</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MOU and IFA </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WIOA Statewide Monitoring </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Job Center Structure</a:t>
            </a: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034d1af28c_1_0"/>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
        <p:nvSpPr>
          <p:cNvPr id="154" name="Google Shape;154;g2034d1af28c_1_0"/>
          <p:cNvSpPr txBox="1">
            <a:spLocks noGrp="1"/>
          </p:cNvSpPr>
          <p:nvPr>
            <p:ph type="title"/>
          </p:nvPr>
        </p:nvSpPr>
        <p:spPr>
          <a:xfrm>
            <a:off x="156203" y="117475"/>
            <a:ext cx="99021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155" name="Google Shape;155;g2034d1af28c_1_0"/>
          <p:cNvSpPr txBox="1">
            <a:spLocks noGrp="1"/>
          </p:cNvSpPr>
          <p:nvPr>
            <p:ph type="body" idx="1"/>
          </p:nvPr>
        </p:nvSpPr>
        <p:spPr>
          <a:xfrm>
            <a:off x="156200" y="894400"/>
            <a:ext cx="11632800" cy="4759800"/>
          </a:xfrm>
          <a:prstGeom prst="rect">
            <a:avLst/>
          </a:prstGeom>
          <a:noFill/>
          <a:ln>
            <a:noFill/>
          </a:ln>
        </p:spPr>
        <p:txBody>
          <a:bodyPr spcFirstLastPara="1" wrap="square" lIns="91425" tIns="45700" rIns="91425" bIns="45700" anchor="t" anchorCtr="0">
            <a:noAutofit/>
          </a:bodyPr>
          <a:lstStyle/>
          <a:p>
            <a:pPr marL="457200" lvl="0" indent="-412750" algn="l" rtl="0">
              <a:lnSpc>
                <a:spcPct val="100000"/>
              </a:lnSpc>
              <a:spcBef>
                <a:spcPts val="0"/>
              </a:spcBef>
              <a:spcAft>
                <a:spcPts val="0"/>
              </a:spcAft>
              <a:buClr>
                <a:schemeClr val="accent2"/>
              </a:buClr>
              <a:buSzPts val="2900"/>
              <a:buChar char="➢"/>
            </a:pPr>
            <a:r>
              <a:rPr lang="en-US" sz="2400">
                <a:solidFill>
                  <a:srgbClr val="003B67"/>
                </a:solidFill>
              </a:rPr>
              <a:t>Conflict of Interest: establishes guidelines for conflict of interest, firewalls, and internal controls required under WIOA for Local Workforce Development Boards (LWDBs) and entities serving in more than one role in the ARIZONA@WORK system.</a:t>
            </a:r>
            <a:br>
              <a:rPr lang="en-US" sz="2400">
                <a:solidFill>
                  <a:srgbClr val="003B67"/>
                </a:solidFill>
              </a:rPr>
            </a:br>
            <a:endParaRPr sz="2400">
              <a:solidFill>
                <a:srgbClr val="003B67"/>
              </a:solidFill>
            </a:endParaRPr>
          </a:p>
          <a:p>
            <a:pPr marL="914400" lvl="1" indent="-400050" algn="l" rtl="0">
              <a:lnSpc>
                <a:spcPct val="150000"/>
              </a:lnSpc>
              <a:spcBef>
                <a:spcPts val="0"/>
              </a:spcBef>
              <a:spcAft>
                <a:spcPts val="0"/>
              </a:spcAft>
              <a:buClr>
                <a:schemeClr val="accent2"/>
              </a:buClr>
              <a:buSzPts val="2700"/>
              <a:buChar char="○"/>
            </a:pPr>
            <a:r>
              <a:rPr lang="en-US" sz="2200">
                <a:solidFill>
                  <a:srgbClr val="003B67"/>
                </a:solidFill>
              </a:rPr>
              <a:t>Was not released for public comment because no significant changes were made</a:t>
            </a:r>
            <a:endParaRPr sz="2200">
              <a:solidFill>
                <a:srgbClr val="003B67"/>
              </a:solidFill>
            </a:endParaRPr>
          </a:p>
          <a:p>
            <a:pPr marL="914400" lvl="1" indent="-400050" algn="l" rtl="0">
              <a:lnSpc>
                <a:spcPct val="150000"/>
              </a:lnSpc>
              <a:spcBef>
                <a:spcPts val="0"/>
              </a:spcBef>
              <a:spcAft>
                <a:spcPts val="0"/>
              </a:spcAft>
              <a:buClr>
                <a:schemeClr val="accent2"/>
              </a:buClr>
              <a:buSzPts val="2700"/>
              <a:buChar char="○"/>
            </a:pPr>
            <a:r>
              <a:rPr lang="en-US" sz="2200">
                <a:solidFill>
                  <a:srgbClr val="003B67"/>
                </a:solidFill>
              </a:rPr>
              <a:t>Updated to renumber a policy and add a citation </a:t>
            </a:r>
            <a:endParaRPr sz="2200">
              <a:solidFill>
                <a:srgbClr val="003B67"/>
              </a:solidFill>
            </a:endParaRPr>
          </a:p>
          <a:p>
            <a:pPr marL="1371600" lvl="2" indent="-374650" algn="l" rtl="0">
              <a:lnSpc>
                <a:spcPct val="150000"/>
              </a:lnSpc>
              <a:spcBef>
                <a:spcPts val="0"/>
              </a:spcBef>
              <a:spcAft>
                <a:spcPts val="0"/>
              </a:spcAft>
              <a:buClr>
                <a:schemeClr val="accent2"/>
              </a:buClr>
              <a:buSzPts val="2300"/>
              <a:buChar char="■"/>
            </a:pPr>
            <a:r>
              <a:rPr lang="en-US">
                <a:solidFill>
                  <a:srgbClr val="003B67"/>
                </a:solidFill>
              </a:rPr>
              <a:t>Reviewed to ensure policy was in alignment with WIOA and AZ regulations </a:t>
            </a:r>
            <a:endParaRPr sz="2800">
              <a:solidFill>
                <a:srgbClr val="003B67"/>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034d1af28c_1_7"/>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
        <p:nvSpPr>
          <p:cNvPr id="162" name="Google Shape;162;g2034d1af28c_1_7"/>
          <p:cNvSpPr txBox="1">
            <a:spLocks noGrp="1"/>
          </p:cNvSpPr>
          <p:nvPr>
            <p:ph type="title"/>
          </p:nvPr>
        </p:nvSpPr>
        <p:spPr>
          <a:xfrm>
            <a:off x="171425" y="117475"/>
            <a:ext cx="98871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163" name="Google Shape;163;g2034d1af28c_1_7"/>
          <p:cNvSpPr txBox="1">
            <a:spLocks noGrp="1"/>
          </p:cNvSpPr>
          <p:nvPr>
            <p:ph type="body" idx="1"/>
          </p:nvPr>
        </p:nvSpPr>
        <p:spPr>
          <a:xfrm>
            <a:off x="171425" y="775975"/>
            <a:ext cx="11515500" cy="48783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400">
                <a:solidFill>
                  <a:srgbClr val="003B67"/>
                </a:solidFill>
              </a:rPr>
              <a:t>Brand Style Guide: provides the information and direction, required under WIOA,regarding how Arizona’s workforce system stakeholders must use the ARIZONA@WORK brand</a:t>
            </a:r>
            <a:br>
              <a:rPr lang="en-US" sz="2300">
                <a:solidFill>
                  <a:srgbClr val="003B67"/>
                </a:solidFill>
              </a:rPr>
            </a:br>
            <a:endParaRPr sz="2300">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sz="2200">
                <a:solidFill>
                  <a:srgbClr val="003B67"/>
                </a:solidFill>
              </a:rPr>
              <a:t>Public comment changes:</a:t>
            </a:r>
            <a:endParaRPr sz="2200">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Updated policy to include Arizona Department of Education in the scope</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reference “In Arizona One-Stop partners are referred to as ARIZONA@WORK partners”</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clarifying language to ensure partners use branding appropriately </a:t>
            </a: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034d1af28c_1_21"/>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
        <p:nvSpPr>
          <p:cNvPr id="170" name="Google Shape;170;g2034d1af28c_1_21"/>
          <p:cNvSpPr txBox="1">
            <a:spLocks noGrp="1"/>
          </p:cNvSpPr>
          <p:nvPr>
            <p:ph type="title"/>
          </p:nvPr>
        </p:nvSpPr>
        <p:spPr>
          <a:xfrm>
            <a:off x="156203" y="117475"/>
            <a:ext cx="99021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171" name="Google Shape;171;g2034d1af28c_1_21"/>
          <p:cNvSpPr txBox="1">
            <a:spLocks noGrp="1"/>
          </p:cNvSpPr>
          <p:nvPr>
            <p:ph type="body" idx="1"/>
          </p:nvPr>
        </p:nvSpPr>
        <p:spPr>
          <a:xfrm>
            <a:off x="156200" y="848775"/>
            <a:ext cx="11530800" cy="4805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400">
                <a:solidFill>
                  <a:srgbClr val="003B67"/>
                </a:solidFill>
              </a:rPr>
              <a:t>MOU and IFA:  provides Local Workforce Development Boards (LWDBs) and other workforce system partners instruction and guidance regarding the administration of ARIZONA@WORK Job Center Service Delivery system.   </a:t>
            </a:r>
            <a:endParaRPr sz="2400">
              <a:solidFill>
                <a:srgbClr val="003B67"/>
              </a:solidFill>
            </a:endParaRPr>
          </a:p>
          <a:p>
            <a:pPr marL="457200" lvl="0" indent="0" algn="l" rtl="0">
              <a:lnSpc>
                <a:spcPct val="100000"/>
              </a:lnSpc>
              <a:spcBef>
                <a:spcPts val="0"/>
              </a:spcBef>
              <a:spcAft>
                <a:spcPts val="0"/>
              </a:spcAft>
              <a:buNone/>
            </a:pPr>
            <a:endParaRPr sz="2500">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sz="2200">
                <a:solidFill>
                  <a:srgbClr val="003B67"/>
                </a:solidFill>
              </a:rPr>
              <a:t>Public comment changes: </a:t>
            </a:r>
            <a:endParaRPr sz="2200">
              <a:solidFill>
                <a:srgbClr val="003B67"/>
              </a:solidFill>
            </a:endParaRPr>
          </a:p>
          <a:p>
            <a:pPr marL="1371600" lvl="2" indent="-355600" algn="l" rtl="0">
              <a:lnSpc>
                <a:spcPct val="150000"/>
              </a:lnSpc>
              <a:spcBef>
                <a:spcPts val="0"/>
              </a:spcBef>
              <a:spcAft>
                <a:spcPts val="0"/>
              </a:spcAft>
              <a:buClr>
                <a:schemeClr val="accent2"/>
              </a:buClr>
              <a:buSzPts val="2000"/>
              <a:buChar char="■"/>
            </a:pPr>
            <a:r>
              <a:rPr lang="en-US">
                <a:solidFill>
                  <a:srgbClr val="003B67"/>
                </a:solidFill>
              </a:rPr>
              <a:t>Amended to add in comprehensive language regarding the agreement developed between the LWDB, one-stop partners, and CEO relating to overall operation of the one-stop delivery system in the local area. </a:t>
            </a:r>
            <a:endParaRPr>
              <a:solidFill>
                <a:srgbClr val="003B67"/>
              </a:solidFill>
            </a:endParaRPr>
          </a:p>
          <a:p>
            <a:pPr marL="1371600" lvl="2" indent="-355600" algn="l" rtl="0">
              <a:lnSpc>
                <a:spcPct val="150000"/>
              </a:lnSpc>
              <a:spcBef>
                <a:spcPts val="0"/>
              </a:spcBef>
              <a:spcAft>
                <a:spcPts val="0"/>
              </a:spcAft>
              <a:buClr>
                <a:schemeClr val="accent2"/>
              </a:buClr>
              <a:buSzPts val="2000"/>
              <a:buChar char="■"/>
            </a:pPr>
            <a:r>
              <a:rPr lang="en-US">
                <a:solidFill>
                  <a:srgbClr val="003B67"/>
                </a:solidFill>
              </a:rPr>
              <a:t>Amended language to include the following language: “Methods to ensure all partners of the MOU/IFA comply with the agreed upon initiatives, processes, procedures and vision as defined by the local workforce development board"</a:t>
            </a:r>
            <a:endParaRPr>
              <a:solidFill>
                <a:srgbClr val="003B6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034d1af28c_1_28"/>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
        <p:nvSpPr>
          <p:cNvPr id="178" name="Google Shape;178;g2034d1af28c_1_28"/>
          <p:cNvSpPr txBox="1">
            <a:spLocks noGrp="1"/>
          </p:cNvSpPr>
          <p:nvPr>
            <p:ph type="title"/>
          </p:nvPr>
        </p:nvSpPr>
        <p:spPr>
          <a:xfrm>
            <a:off x="186628" y="117475"/>
            <a:ext cx="98718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179" name="Google Shape;179;g2034d1af28c_1_28"/>
          <p:cNvSpPr txBox="1">
            <a:spLocks noGrp="1"/>
          </p:cNvSpPr>
          <p:nvPr>
            <p:ph type="body" idx="1"/>
          </p:nvPr>
        </p:nvSpPr>
        <p:spPr>
          <a:xfrm>
            <a:off x="186625" y="775975"/>
            <a:ext cx="11500200" cy="51516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000" b="1">
                <a:solidFill>
                  <a:srgbClr val="003B67"/>
                </a:solidFill>
              </a:rPr>
              <a:t>WIOA Statewide Monitoring Policy: </a:t>
            </a:r>
            <a:r>
              <a:rPr lang="en-US" sz="2000">
                <a:solidFill>
                  <a:srgbClr val="003B67"/>
                </a:solidFill>
              </a:rPr>
              <a:t> To establish roles of the Workforce Arizona Council (Council), the Arizona Department of Education (ADE) and the Arizona Department of Economic Security (DES), in ensuring compliance with WIOA and its regulations, Workforce Arizona Council policies, and WIOA implementation as outlined in the Arizona State Workforce Development Plan (State Plan). Monitoring information is used to inform the Council about the ARIZONA@WORK systems’ current status and support the Council in fulfilling its statutorily- defined strategic objectives</a:t>
            </a:r>
            <a:br>
              <a:rPr lang="en-US" sz="2000">
                <a:solidFill>
                  <a:srgbClr val="003B67"/>
                </a:solidFill>
              </a:rPr>
            </a:br>
            <a:endParaRPr sz="2000">
              <a:solidFill>
                <a:srgbClr val="003B67"/>
              </a:solidFill>
            </a:endParaRPr>
          </a:p>
          <a:p>
            <a:pPr marL="914400" lvl="1" indent="-425450" algn="l" rtl="0">
              <a:lnSpc>
                <a:spcPct val="150000"/>
              </a:lnSpc>
              <a:spcBef>
                <a:spcPts val="0"/>
              </a:spcBef>
              <a:spcAft>
                <a:spcPts val="0"/>
              </a:spcAft>
              <a:buClr>
                <a:schemeClr val="accent2"/>
              </a:buClr>
              <a:buSzPts val="3100"/>
              <a:buChar char="○"/>
            </a:pPr>
            <a:r>
              <a:rPr lang="en-US" sz="2300">
                <a:solidFill>
                  <a:srgbClr val="003B67"/>
                </a:solidFill>
              </a:rPr>
              <a:t>Public comment changes: </a:t>
            </a:r>
            <a:endParaRPr sz="2300">
              <a:solidFill>
                <a:srgbClr val="003B67"/>
              </a:solidFill>
            </a:endParaRPr>
          </a:p>
          <a:p>
            <a:pPr marL="1371600" lvl="2" indent="-387350" algn="l" rtl="0">
              <a:lnSpc>
                <a:spcPct val="150000"/>
              </a:lnSpc>
              <a:spcBef>
                <a:spcPts val="0"/>
              </a:spcBef>
              <a:spcAft>
                <a:spcPts val="0"/>
              </a:spcAft>
              <a:buClr>
                <a:schemeClr val="accent2"/>
              </a:buClr>
              <a:buSzPts val="2500"/>
              <a:buChar char="■"/>
            </a:pPr>
            <a:r>
              <a:rPr lang="en-US" sz="2100">
                <a:solidFill>
                  <a:srgbClr val="003B67"/>
                </a:solidFill>
              </a:rPr>
              <a:t>Adding in clarifying language regarding DES and ADE monitoring </a:t>
            </a:r>
            <a:endParaRPr sz="2100">
              <a:solidFill>
                <a:srgbClr val="003B67"/>
              </a:solidFill>
            </a:endParaRPr>
          </a:p>
          <a:p>
            <a:pPr marL="1371600" lvl="2" indent="-387350" algn="l" rtl="0">
              <a:lnSpc>
                <a:spcPct val="150000"/>
              </a:lnSpc>
              <a:spcBef>
                <a:spcPts val="0"/>
              </a:spcBef>
              <a:spcAft>
                <a:spcPts val="0"/>
              </a:spcAft>
              <a:buClr>
                <a:schemeClr val="accent2"/>
              </a:buClr>
              <a:buSzPts val="2500"/>
              <a:buChar char="■"/>
            </a:pPr>
            <a:r>
              <a:rPr lang="en-US" sz="2100">
                <a:solidFill>
                  <a:srgbClr val="003B67"/>
                </a:solidFill>
              </a:rPr>
              <a:t>Updated references </a:t>
            </a:r>
            <a:endParaRPr sz="2100">
              <a:solidFill>
                <a:srgbClr val="003B67"/>
              </a:solidFill>
            </a:endParaRPr>
          </a:p>
          <a:p>
            <a:pPr marL="1371600" lvl="0" indent="0" algn="l" rtl="0">
              <a:lnSpc>
                <a:spcPct val="150000"/>
              </a:lnSpc>
              <a:spcBef>
                <a:spcPts val="0"/>
              </a:spcBef>
              <a:spcAft>
                <a:spcPts val="0"/>
              </a:spcAft>
              <a:buNone/>
            </a:pPr>
            <a:endParaRPr sz="1600">
              <a:solidFill>
                <a:srgbClr val="003B67"/>
              </a:solidFill>
            </a:endParaRPr>
          </a:p>
          <a:p>
            <a:pPr marL="1371600" lvl="0" indent="0" algn="l" rtl="0">
              <a:lnSpc>
                <a:spcPct val="150000"/>
              </a:lnSpc>
              <a:spcBef>
                <a:spcPts val="0"/>
              </a:spcBef>
              <a:spcAft>
                <a:spcPts val="0"/>
              </a:spcAft>
              <a:buNone/>
            </a:pP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034d1af28c_1_14"/>
          <p:cNvSpPr txBox="1">
            <a:spLocks noGrp="1"/>
          </p:cNvSpPr>
          <p:nvPr>
            <p:ph type="sldNum" idx="12"/>
          </p:nvPr>
        </p:nvSpPr>
        <p:spPr>
          <a:xfrm>
            <a:off x="11096460" y="6387447"/>
            <a:ext cx="5904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
        <p:nvSpPr>
          <p:cNvPr id="186" name="Google Shape;186;g2034d1af28c_1_14"/>
          <p:cNvSpPr txBox="1">
            <a:spLocks noGrp="1"/>
          </p:cNvSpPr>
          <p:nvPr>
            <p:ph type="title"/>
          </p:nvPr>
        </p:nvSpPr>
        <p:spPr>
          <a:xfrm>
            <a:off x="217028" y="117475"/>
            <a:ext cx="9841500" cy="6585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Policy Overview </a:t>
            </a:r>
            <a:endParaRPr sz="3300" b="1">
              <a:solidFill>
                <a:srgbClr val="073763"/>
              </a:solidFill>
            </a:endParaRPr>
          </a:p>
        </p:txBody>
      </p:sp>
      <p:sp>
        <p:nvSpPr>
          <p:cNvPr id="187" name="Google Shape;187;g2034d1af28c_1_14"/>
          <p:cNvSpPr txBox="1">
            <a:spLocks noGrp="1"/>
          </p:cNvSpPr>
          <p:nvPr>
            <p:ph type="body" idx="1"/>
          </p:nvPr>
        </p:nvSpPr>
        <p:spPr>
          <a:xfrm>
            <a:off x="217025" y="864000"/>
            <a:ext cx="11698800" cy="4528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sz="2400">
                <a:solidFill>
                  <a:srgbClr val="003B67"/>
                </a:solidFill>
              </a:rPr>
              <a:t>Job Center Structure: provides Local Workforce Development Boards (LWDBs) and other workforce system partners with instruction and guidance regarding the structure and administration of ARIZONA@WORK Job Center and Service Delivery system. </a:t>
            </a:r>
            <a:br>
              <a:rPr lang="en-US" sz="2400">
                <a:solidFill>
                  <a:srgbClr val="003B67"/>
                </a:solidFill>
              </a:rPr>
            </a:br>
            <a:endParaRPr sz="2400">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Public comment changes:  </a:t>
            </a:r>
            <a:endParaRPr>
              <a:solidFill>
                <a:srgbClr val="003B67"/>
              </a:solidFill>
            </a:endParaRPr>
          </a:p>
          <a:p>
            <a:pPr marL="1371600" lvl="2" indent="-342900" algn="l" rtl="0">
              <a:lnSpc>
                <a:spcPct val="150000"/>
              </a:lnSpc>
              <a:spcBef>
                <a:spcPts val="0"/>
              </a:spcBef>
              <a:spcAft>
                <a:spcPts val="0"/>
              </a:spcAft>
              <a:buClr>
                <a:srgbClr val="E24824"/>
              </a:buClr>
              <a:buSzPts val="1800"/>
              <a:buChar char="■"/>
            </a:pPr>
            <a:r>
              <a:rPr lang="en-US">
                <a:solidFill>
                  <a:srgbClr val="003B67"/>
                </a:solidFill>
              </a:rPr>
              <a:t>Added clarifying language regarding job center and one-stop system</a:t>
            </a:r>
            <a:endParaRPr>
              <a:solidFill>
                <a:srgbClr val="003B67"/>
              </a:solidFill>
            </a:endParaRPr>
          </a:p>
          <a:p>
            <a:pPr marL="1371600" lvl="2" indent="-342900" algn="l" rtl="0">
              <a:lnSpc>
                <a:spcPct val="150000"/>
              </a:lnSpc>
              <a:spcBef>
                <a:spcPts val="0"/>
              </a:spcBef>
              <a:spcAft>
                <a:spcPts val="0"/>
              </a:spcAft>
              <a:buClr>
                <a:srgbClr val="E24824"/>
              </a:buClr>
              <a:buSzPts val="1800"/>
              <a:buChar char="■"/>
            </a:pPr>
            <a:r>
              <a:rPr lang="en-US">
                <a:solidFill>
                  <a:srgbClr val="003B67"/>
                </a:solidFill>
              </a:rPr>
              <a:t>Added clarifying information on career pathways</a:t>
            </a:r>
            <a:endParaRPr>
              <a:solidFill>
                <a:srgbClr val="003B67"/>
              </a:solidFill>
            </a:endParaRPr>
          </a:p>
          <a:p>
            <a:pPr marL="1371600" lvl="2" indent="-342900" algn="l" rtl="0">
              <a:lnSpc>
                <a:spcPct val="150000"/>
              </a:lnSpc>
              <a:spcBef>
                <a:spcPts val="0"/>
              </a:spcBef>
              <a:spcAft>
                <a:spcPts val="0"/>
              </a:spcAft>
              <a:buClr>
                <a:srgbClr val="E24824"/>
              </a:buClr>
              <a:buSzPts val="1800"/>
              <a:buChar char="■"/>
            </a:pPr>
            <a:r>
              <a:rPr lang="en-US">
                <a:solidFill>
                  <a:srgbClr val="003B67"/>
                </a:solidFill>
              </a:rPr>
              <a:t>Added clarifying language regarding electronic delivery and in-person services </a:t>
            </a:r>
            <a:br>
              <a:rPr lang="en-US">
                <a:solidFill>
                  <a:srgbClr val="003B67"/>
                </a:solidFill>
              </a:rPr>
            </a:br>
            <a:endParaRPr>
              <a:solidFill>
                <a:srgbClr val="003B67"/>
              </a:solidFill>
            </a:endParaRPr>
          </a:p>
          <a:p>
            <a:pPr marL="457200" lvl="0" indent="-431800" algn="l" rtl="0">
              <a:lnSpc>
                <a:spcPct val="100000"/>
              </a:lnSpc>
              <a:spcBef>
                <a:spcPts val="0"/>
              </a:spcBef>
              <a:spcAft>
                <a:spcPts val="0"/>
              </a:spcAft>
              <a:buClr>
                <a:schemeClr val="accent2"/>
              </a:buClr>
              <a:buSzPts val="3200"/>
              <a:buChar char="➢"/>
            </a:pPr>
            <a:r>
              <a:rPr lang="en-US" sz="2400" b="1">
                <a:solidFill>
                  <a:schemeClr val="accent2"/>
                </a:solidFill>
              </a:rPr>
              <a:t>Action:</a:t>
            </a:r>
            <a:r>
              <a:rPr lang="en-US" sz="2400">
                <a:solidFill>
                  <a:srgbClr val="073763"/>
                </a:solidFill>
              </a:rPr>
              <a:t> Vote to recommend approval of 5 policies at the Full Council meeting.</a:t>
            </a:r>
            <a:r>
              <a:rPr lang="en-US" sz="2400">
                <a:solidFill>
                  <a:srgbClr val="003B67"/>
                </a:solidFill>
              </a:rPr>
              <a:t> </a:t>
            </a: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Council Elections</a:t>
            </a:r>
            <a:endParaRPr sz="3600" b="1">
              <a:solidFill>
                <a:srgbClr val="003B67"/>
              </a:solidFill>
            </a:endParaRPr>
          </a:p>
        </p:txBody>
      </p:sp>
      <p:pic>
        <p:nvPicPr>
          <p:cNvPr id="194" name="Google Shape;194;p7"/>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195" name="Google Shape;195;p7"/>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7"/>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lt1"/>
                </a:solidFill>
              </a:rPr>
              <a:t>Election Process &amp; Nominations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203200" y="14150"/>
            <a:ext cx="11785500" cy="13257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US" sz="3300" b="1">
                <a:solidFill>
                  <a:srgbClr val="003B67"/>
                </a:solidFill>
              </a:rPr>
              <a:t>Election Process </a:t>
            </a:r>
            <a:endParaRPr sz="3300" b="1">
              <a:solidFill>
                <a:srgbClr val="003B67"/>
              </a:solidFill>
            </a:endParaRPr>
          </a:p>
        </p:txBody>
      </p:sp>
      <p:sp>
        <p:nvSpPr>
          <p:cNvPr id="203" name="Google Shape;203;p8"/>
          <p:cNvSpPr txBox="1">
            <a:spLocks noGrp="1"/>
          </p:cNvSpPr>
          <p:nvPr>
            <p:ph type="body" idx="1"/>
          </p:nvPr>
        </p:nvSpPr>
        <p:spPr>
          <a:xfrm>
            <a:off x="203200" y="996850"/>
            <a:ext cx="10019400" cy="45357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Clr>
                <a:srgbClr val="E24824"/>
              </a:buClr>
              <a:buSzPts val="3000"/>
              <a:buChar char="➢"/>
            </a:pPr>
            <a:r>
              <a:rPr lang="en-US" sz="2200">
                <a:solidFill>
                  <a:srgbClr val="003B67"/>
                </a:solidFill>
              </a:rPr>
              <a:t>Developed new structure for the Executive Committee in the Bylaws</a:t>
            </a:r>
            <a:endParaRPr sz="2200">
              <a:solidFill>
                <a:srgbClr val="003B6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003B67"/>
                </a:solidFill>
              </a:rPr>
              <a:t>Added election process </a:t>
            </a:r>
            <a:endParaRPr sz="2000">
              <a:solidFill>
                <a:srgbClr val="003B67"/>
              </a:solidFill>
            </a:endParaRPr>
          </a:p>
          <a:p>
            <a:pPr marL="914400" lvl="1" indent="-381000" algn="l" rtl="0">
              <a:lnSpc>
                <a:spcPct val="100000"/>
              </a:lnSpc>
              <a:spcBef>
                <a:spcPts val="0"/>
              </a:spcBef>
              <a:spcAft>
                <a:spcPts val="0"/>
              </a:spcAft>
              <a:buClr>
                <a:schemeClr val="accent2"/>
              </a:buClr>
              <a:buSzPts val="2400"/>
              <a:buChar char="○"/>
            </a:pPr>
            <a:r>
              <a:rPr lang="en-US" sz="2000">
                <a:solidFill>
                  <a:srgbClr val="003B67"/>
                </a:solidFill>
              </a:rPr>
              <a:t>Added positions of Vice Chair, Second Vice Chair, WIOA core title partners, and three additional members selected by the Chair</a:t>
            </a:r>
            <a:endParaRPr sz="2000">
              <a:solidFill>
                <a:srgbClr val="003B67"/>
              </a:solidFill>
            </a:endParaRPr>
          </a:p>
          <a:p>
            <a:pPr marL="457200" marR="70485" lvl="0" indent="-419100" algn="l" rtl="0">
              <a:lnSpc>
                <a:spcPct val="100000"/>
              </a:lnSpc>
              <a:spcBef>
                <a:spcPts val="0"/>
              </a:spcBef>
              <a:spcAft>
                <a:spcPts val="0"/>
              </a:spcAft>
              <a:buClr>
                <a:srgbClr val="E24824"/>
              </a:buClr>
              <a:buSzPts val="3000"/>
              <a:buChar char="➢"/>
            </a:pPr>
            <a:r>
              <a:rPr lang="en-US" sz="2200">
                <a:solidFill>
                  <a:srgbClr val="003B67"/>
                </a:solidFill>
              </a:rPr>
              <a:t>Officers elected for a three year term</a:t>
            </a:r>
            <a:endParaRPr sz="2200">
              <a:solidFill>
                <a:srgbClr val="003B67"/>
              </a:solidFill>
            </a:endParaRPr>
          </a:p>
          <a:p>
            <a:pPr marL="914400" marR="70485" lvl="1" indent="-381000" algn="l" rtl="0">
              <a:lnSpc>
                <a:spcPct val="100000"/>
              </a:lnSpc>
              <a:spcBef>
                <a:spcPts val="0"/>
              </a:spcBef>
              <a:spcAft>
                <a:spcPts val="0"/>
              </a:spcAft>
              <a:buClr>
                <a:schemeClr val="accent2"/>
              </a:buClr>
              <a:buSzPts val="2400"/>
              <a:buChar char="○"/>
            </a:pPr>
            <a:r>
              <a:rPr lang="en-US" sz="2000">
                <a:solidFill>
                  <a:srgbClr val="003B67"/>
                </a:solidFill>
              </a:rPr>
              <a:t>Seats to be filled during the election: Vice Chair and Second Vice Chair</a:t>
            </a:r>
            <a:endParaRPr sz="2000">
              <a:solidFill>
                <a:srgbClr val="003B67"/>
              </a:solidFill>
            </a:endParaRPr>
          </a:p>
          <a:p>
            <a:pPr marL="914400" marR="70485" lvl="1" indent="-393700" algn="l" rtl="0">
              <a:lnSpc>
                <a:spcPct val="100000"/>
              </a:lnSpc>
              <a:spcBef>
                <a:spcPts val="0"/>
              </a:spcBef>
              <a:spcAft>
                <a:spcPts val="0"/>
              </a:spcAft>
              <a:buClr>
                <a:schemeClr val="accent2"/>
              </a:buClr>
              <a:buSzPts val="2600"/>
              <a:buChar char="○"/>
            </a:pPr>
            <a:r>
              <a:rPr lang="en-US" sz="2000">
                <a:solidFill>
                  <a:srgbClr val="003B67"/>
                </a:solidFill>
              </a:rPr>
              <a:t>Positions must be filled by business members to comply with WIOA </a:t>
            </a:r>
            <a:endParaRPr sz="2200">
              <a:solidFill>
                <a:srgbClr val="003B67"/>
              </a:solidFill>
            </a:endParaRPr>
          </a:p>
          <a:p>
            <a:pPr marL="457200" marR="70485" lvl="0" indent="-419100" algn="l" rtl="0">
              <a:lnSpc>
                <a:spcPct val="100000"/>
              </a:lnSpc>
              <a:spcBef>
                <a:spcPts val="0"/>
              </a:spcBef>
              <a:spcAft>
                <a:spcPts val="0"/>
              </a:spcAft>
              <a:buClr>
                <a:srgbClr val="E24824"/>
              </a:buClr>
              <a:buSzPts val="3000"/>
              <a:buChar char="➢"/>
            </a:pPr>
            <a:r>
              <a:rPr lang="en-US" sz="2200">
                <a:solidFill>
                  <a:srgbClr val="003B67"/>
                </a:solidFill>
              </a:rPr>
              <a:t>Elections occur at the first regularly scheduled meeting of each calendar year (as needed or if a vacancy occurs). </a:t>
            </a:r>
            <a:endParaRPr sz="2200">
              <a:solidFill>
                <a:srgbClr val="003B67"/>
              </a:solidFill>
            </a:endParaRPr>
          </a:p>
          <a:p>
            <a:pPr marL="914400" marR="70485" lvl="1" indent="-381000" algn="l" rtl="0">
              <a:lnSpc>
                <a:spcPct val="100000"/>
              </a:lnSpc>
              <a:spcBef>
                <a:spcPts val="0"/>
              </a:spcBef>
              <a:spcAft>
                <a:spcPts val="0"/>
              </a:spcAft>
              <a:buClr>
                <a:schemeClr val="accent2"/>
              </a:buClr>
              <a:buSzPts val="2400"/>
              <a:buChar char="○"/>
            </a:pPr>
            <a:r>
              <a:rPr lang="en-US" sz="2000">
                <a:solidFill>
                  <a:srgbClr val="003B67"/>
                </a:solidFill>
              </a:rPr>
              <a:t>Elections will be held at Full Council meeting on 2/23/23</a:t>
            </a:r>
            <a:endParaRPr sz="2000">
              <a:solidFill>
                <a:srgbClr val="003B67"/>
              </a:solidFill>
            </a:endParaRPr>
          </a:p>
          <a:p>
            <a:pPr marL="457200" marR="70485" lvl="0" indent="0" algn="l" rtl="0">
              <a:lnSpc>
                <a:spcPct val="100000"/>
              </a:lnSpc>
              <a:spcBef>
                <a:spcPts val="0"/>
              </a:spcBef>
              <a:spcAft>
                <a:spcPts val="0"/>
              </a:spcAft>
              <a:buNone/>
            </a:pPr>
            <a:endParaRPr sz="2000">
              <a:solidFill>
                <a:srgbClr val="003B67"/>
              </a:solidFill>
              <a:latin typeface="Calibri"/>
              <a:ea typeface="Calibri"/>
              <a:cs typeface="Calibri"/>
              <a:sym typeface="Calibri"/>
            </a:endParaRPr>
          </a:p>
          <a:p>
            <a:pPr marL="457200" marR="70485" lvl="0" indent="0" algn="l" rtl="0">
              <a:lnSpc>
                <a:spcPct val="100000"/>
              </a:lnSpc>
              <a:spcBef>
                <a:spcPts val="0"/>
              </a:spcBef>
              <a:spcAft>
                <a:spcPts val="0"/>
              </a:spcAft>
              <a:buNone/>
            </a:pPr>
            <a:endParaRPr sz="2400">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p:tgtEl>
                                          <p:spTgt spid="20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3">
                                            <p:txEl>
                                              <p:pRg st="1" end="1"/>
                                            </p:txEl>
                                          </p:spTgt>
                                        </p:tgtEl>
                                        <p:attrNameLst>
                                          <p:attrName>style.visibility</p:attrName>
                                        </p:attrNameLst>
                                      </p:cBhvr>
                                      <p:to>
                                        <p:strVal val="visible"/>
                                      </p:to>
                                    </p:set>
                                    <p:anim calcmode="lin" valueType="num">
                                      <p:cBhvr additive="base">
                                        <p:cTn id="10" dur="500"/>
                                        <p:tgtEl>
                                          <p:spTgt spid="203">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03">
                                            <p:txEl>
                                              <p:pRg st="2" end="2"/>
                                            </p:txEl>
                                          </p:spTgt>
                                        </p:tgtEl>
                                        <p:attrNameLst>
                                          <p:attrName>style.visibility</p:attrName>
                                        </p:attrNameLst>
                                      </p:cBhvr>
                                      <p:to>
                                        <p:strVal val="visible"/>
                                      </p:to>
                                    </p:set>
                                    <p:anim calcmode="lin" valueType="num">
                                      <p:cBhvr additive="base">
                                        <p:cTn id="13" dur="500"/>
                                        <p:tgtEl>
                                          <p:spTgt spid="203">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3">
                                            <p:txEl>
                                              <p:pRg st="3" end="3"/>
                                            </p:txEl>
                                          </p:spTgt>
                                        </p:tgtEl>
                                        <p:attrNameLst>
                                          <p:attrName>style.visibility</p:attrName>
                                        </p:attrNameLst>
                                      </p:cBhvr>
                                      <p:to>
                                        <p:strVal val="visible"/>
                                      </p:to>
                                    </p:set>
                                    <p:anim calcmode="lin" valueType="num">
                                      <p:cBhvr additive="base">
                                        <p:cTn id="16" dur="500"/>
                                        <p:tgtEl>
                                          <p:spTgt spid="203">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3">
                                            <p:txEl>
                                              <p:pRg st="4" end="4"/>
                                            </p:txEl>
                                          </p:spTgt>
                                        </p:tgtEl>
                                        <p:attrNameLst>
                                          <p:attrName>style.visibility</p:attrName>
                                        </p:attrNameLst>
                                      </p:cBhvr>
                                      <p:to>
                                        <p:strVal val="visible"/>
                                      </p:to>
                                    </p:set>
                                    <p:anim calcmode="lin" valueType="num">
                                      <p:cBhvr additive="base">
                                        <p:cTn id="19" dur="500"/>
                                        <p:tgtEl>
                                          <p:spTgt spid="203">
                                            <p:txEl>
                                              <p:pRg st="4" end="4"/>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03">
                                            <p:txEl>
                                              <p:pRg st="5" end="5"/>
                                            </p:txEl>
                                          </p:spTgt>
                                        </p:tgtEl>
                                        <p:attrNameLst>
                                          <p:attrName>style.visibility</p:attrName>
                                        </p:attrNameLst>
                                      </p:cBhvr>
                                      <p:to>
                                        <p:strVal val="visible"/>
                                      </p:to>
                                    </p:set>
                                    <p:anim calcmode="lin" valueType="num">
                                      <p:cBhvr additive="base">
                                        <p:cTn id="22" dur="500"/>
                                        <p:tgtEl>
                                          <p:spTgt spid="203">
                                            <p:txEl>
                                              <p:pRg st="5" end="5"/>
                                            </p:txEl>
                                          </p:spTgt>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3">
                                            <p:txEl>
                                              <p:pRg st="6" end="6"/>
                                            </p:txEl>
                                          </p:spTgt>
                                        </p:tgtEl>
                                        <p:attrNameLst>
                                          <p:attrName>style.visibility</p:attrName>
                                        </p:attrNameLst>
                                      </p:cBhvr>
                                      <p:to>
                                        <p:strVal val="visible"/>
                                      </p:to>
                                    </p:set>
                                    <p:anim calcmode="lin" valueType="num">
                                      <p:cBhvr additive="base">
                                        <p:cTn id="25" dur="500"/>
                                        <p:tgtEl>
                                          <p:spTgt spid="203">
                                            <p:txEl>
                                              <p:pRg st="6" end="6"/>
                                            </p:txEl>
                                          </p:spTgt>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3">
                                            <p:txEl>
                                              <p:pRg st="7" end="7"/>
                                            </p:txEl>
                                          </p:spTgt>
                                        </p:tgtEl>
                                        <p:attrNameLst>
                                          <p:attrName>style.visibility</p:attrName>
                                        </p:attrNameLst>
                                      </p:cBhvr>
                                      <p:to>
                                        <p:strVal val="visible"/>
                                      </p:to>
                                    </p:set>
                                    <p:anim calcmode="lin" valueType="num">
                                      <p:cBhvr additive="base">
                                        <p:cTn id="28" dur="500"/>
                                        <p:tgtEl>
                                          <p:spTgt spid="203">
                                            <p:txEl>
                                              <p:pRg st="7" end="7"/>
                                            </p:txEl>
                                          </p:spTgt>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3">
                                            <p:txEl>
                                              <p:pRg st="8" end="8"/>
                                            </p:txEl>
                                          </p:spTgt>
                                        </p:tgtEl>
                                        <p:attrNameLst>
                                          <p:attrName>style.visibility</p:attrName>
                                        </p:attrNameLst>
                                      </p:cBhvr>
                                      <p:to>
                                        <p:strVal val="visible"/>
                                      </p:to>
                                    </p:set>
                                    <p:anim calcmode="lin" valueType="num">
                                      <p:cBhvr additive="base">
                                        <p:cTn id="31" dur="500"/>
                                        <p:tgtEl>
                                          <p:spTgt spid="203">
                                            <p:txEl>
                                              <p:pRg st="8" end="8"/>
                                            </p:txEl>
                                          </p:spTgt>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3">
                                            <p:txEl>
                                              <p:pRg st="9" end="9"/>
                                            </p:txEl>
                                          </p:spTgt>
                                        </p:tgtEl>
                                        <p:attrNameLst>
                                          <p:attrName>style.visibility</p:attrName>
                                        </p:attrNameLst>
                                      </p:cBhvr>
                                      <p:to>
                                        <p:strVal val="visible"/>
                                      </p:to>
                                    </p:set>
                                    <p:anim calcmode="lin" valueType="num">
                                      <p:cBhvr additive="base">
                                        <p:cTn id="34" dur="500"/>
                                        <p:tgtEl>
                                          <p:spTgt spid="203">
                                            <p:txEl>
                                              <p:pRg st="9" end="9"/>
                                            </p:txEl>
                                          </p:spTgt>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3">
                                            <p:txEl>
                                              <p:pRg st="10" end="10"/>
                                            </p:txEl>
                                          </p:spTgt>
                                        </p:tgtEl>
                                        <p:attrNameLst>
                                          <p:attrName>style.visibility</p:attrName>
                                        </p:attrNameLst>
                                      </p:cBhvr>
                                      <p:to>
                                        <p:strVal val="visible"/>
                                      </p:to>
                                    </p:set>
                                    <p:anim calcmode="lin" valueType="num">
                                      <p:cBhvr additive="base">
                                        <p:cTn id="37" dur="500"/>
                                        <p:tgtEl>
                                          <p:spTgt spid="203">
                                            <p:txEl>
                                              <p:pRg st="10" end="10"/>
                                            </p:txEl>
                                          </p:spTgt>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03">
                                            <p:txEl>
                                              <p:pRg st="11" end="11"/>
                                            </p:txEl>
                                          </p:spTgt>
                                        </p:tgtEl>
                                        <p:attrNameLst>
                                          <p:attrName>style.visibility</p:attrName>
                                        </p:attrNameLst>
                                      </p:cBhvr>
                                      <p:to>
                                        <p:strVal val="visible"/>
                                      </p:to>
                                    </p:set>
                                    <p:anim calcmode="lin" valueType="num">
                                      <p:cBhvr additive="base">
                                        <p:cTn id="40" dur="500"/>
                                        <p:tgtEl>
                                          <p:spTgt spid="203">
                                            <p:txEl>
                                              <p:pRg st="11" end="11"/>
                                            </p:txEl>
                                          </p:spTgt>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3">
                                            <p:txEl>
                                              <p:pRg st="12" end="12"/>
                                            </p:txEl>
                                          </p:spTgt>
                                        </p:tgtEl>
                                        <p:attrNameLst>
                                          <p:attrName>style.visibility</p:attrName>
                                        </p:attrNameLst>
                                      </p:cBhvr>
                                      <p:to>
                                        <p:strVal val="visible"/>
                                      </p:to>
                                    </p:set>
                                    <p:anim calcmode="lin" valueType="num">
                                      <p:cBhvr additive="base">
                                        <p:cTn id="43" dur="500"/>
                                        <p:tgtEl>
                                          <p:spTgt spid="203">
                                            <p:txEl>
                                              <p:pRg st="12" end="12"/>
                                            </p:txEl>
                                          </p:spTgt>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3">
                                            <p:txEl>
                                              <p:pRg st="13" end="13"/>
                                            </p:txEl>
                                          </p:spTgt>
                                        </p:tgtEl>
                                        <p:attrNameLst>
                                          <p:attrName>style.visibility</p:attrName>
                                        </p:attrNameLst>
                                      </p:cBhvr>
                                      <p:to>
                                        <p:strVal val="visible"/>
                                      </p:to>
                                    </p:set>
                                    <p:anim calcmode="lin" valueType="num">
                                      <p:cBhvr additive="base">
                                        <p:cTn id="46" dur="500"/>
                                        <p:tgtEl>
                                          <p:spTgt spid="203">
                                            <p:txEl>
                                              <p:pRg st="13" end="13"/>
                                            </p:txEl>
                                          </p:spTgt>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3">
                                            <p:txEl>
                                              <p:pRg st="14" end="14"/>
                                            </p:txEl>
                                          </p:spTgt>
                                        </p:tgtEl>
                                        <p:attrNameLst>
                                          <p:attrName>style.visibility</p:attrName>
                                        </p:attrNameLst>
                                      </p:cBhvr>
                                      <p:to>
                                        <p:strVal val="visible"/>
                                      </p:to>
                                    </p:set>
                                    <p:anim calcmode="lin" valueType="num">
                                      <p:cBhvr additive="base">
                                        <p:cTn id="49" dur="500"/>
                                        <p:tgtEl>
                                          <p:spTgt spid="203">
                                            <p:txEl>
                                              <p:pRg st="14" end="14"/>
                                            </p:txEl>
                                          </p:spTgt>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03">
                                            <p:txEl>
                                              <p:pRg st="15" end="15"/>
                                            </p:txEl>
                                          </p:spTgt>
                                        </p:tgtEl>
                                        <p:attrNameLst>
                                          <p:attrName>style.visibility</p:attrName>
                                        </p:attrNameLst>
                                      </p:cBhvr>
                                      <p:to>
                                        <p:strVal val="visible"/>
                                      </p:to>
                                    </p:set>
                                    <p:anim calcmode="lin" valueType="num">
                                      <p:cBhvr additive="base">
                                        <p:cTn id="52" dur="500"/>
                                        <p:tgtEl>
                                          <p:spTgt spid="20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0254877282_2_2"/>
          <p:cNvSpPr txBox="1">
            <a:spLocks noGrp="1"/>
          </p:cNvSpPr>
          <p:nvPr>
            <p:ph type="title"/>
          </p:nvPr>
        </p:nvSpPr>
        <p:spPr>
          <a:xfrm>
            <a:off x="294875" y="37075"/>
            <a:ext cx="11785500" cy="13257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US" sz="3300" b="1">
                <a:solidFill>
                  <a:srgbClr val="003B67"/>
                </a:solidFill>
              </a:rPr>
              <a:t>Election Process</a:t>
            </a:r>
            <a:endParaRPr sz="3300" b="1">
              <a:solidFill>
                <a:srgbClr val="003B67"/>
              </a:solidFill>
            </a:endParaRPr>
          </a:p>
        </p:txBody>
      </p:sp>
      <p:sp>
        <p:nvSpPr>
          <p:cNvPr id="210" name="Google Shape;210;g20254877282_2_2"/>
          <p:cNvSpPr txBox="1">
            <a:spLocks noGrp="1"/>
          </p:cNvSpPr>
          <p:nvPr>
            <p:ph type="body" idx="1"/>
          </p:nvPr>
        </p:nvSpPr>
        <p:spPr>
          <a:xfrm>
            <a:off x="294875" y="1305750"/>
            <a:ext cx="11399100" cy="15219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Char char="➢"/>
            </a:pPr>
            <a:r>
              <a:rPr lang="en-US" sz="2700" b="1">
                <a:solidFill>
                  <a:schemeClr val="accent2"/>
                </a:solidFill>
              </a:rPr>
              <a:t>Vice Chair:</a:t>
            </a:r>
            <a:r>
              <a:rPr lang="en-US" sz="1800">
                <a:solidFill>
                  <a:srgbClr val="003B67"/>
                </a:solidFill>
              </a:rPr>
              <a:t> </a:t>
            </a:r>
            <a:r>
              <a:rPr lang="en-US" sz="2200">
                <a:solidFill>
                  <a:schemeClr val="accent1"/>
                </a:solidFill>
              </a:rPr>
              <a:t>Vice Chair will perform the Chair’s duties in the event of the Chair’s absence at meetings or in such circumstances where the Chair will relinquish duties to the Vice-Chair</a:t>
            </a:r>
            <a:endParaRPr sz="2100">
              <a:solidFill>
                <a:schemeClr val="accent1"/>
              </a:solidFill>
            </a:endParaRPr>
          </a:p>
          <a:p>
            <a:pPr marL="914400" lvl="0" indent="0" algn="l" rtl="0">
              <a:lnSpc>
                <a:spcPct val="100000"/>
              </a:lnSpc>
              <a:spcBef>
                <a:spcPts val="0"/>
              </a:spcBef>
              <a:spcAft>
                <a:spcPts val="0"/>
              </a:spcAft>
              <a:buClr>
                <a:srgbClr val="000000"/>
              </a:buClr>
              <a:buSzPts val="1800"/>
              <a:buFont typeface="Arial"/>
              <a:buNone/>
            </a:pPr>
            <a:endParaRPr sz="1400">
              <a:solidFill>
                <a:schemeClr val="accent1"/>
              </a:solidFill>
            </a:endParaRPr>
          </a:p>
          <a:p>
            <a:pPr marL="457200" lvl="0" indent="-400050" algn="l" rtl="0">
              <a:spcBef>
                <a:spcPts val="0"/>
              </a:spcBef>
              <a:spcAft>
                <a:spcPts val="0"/>
              </a:spcAft>
              <a:buClr>
                <a:schemeClr val="accent2"/>
              </a:buClr>
              <a:buSzPts val="2700"/>
              <a:buChar char="➢"/>
            </a:pPr>
            <a:r>
              <a:rPr lang="en-US" sz="2600" b="1">
                <a:solidFill>
                  <a:schemeClr val="accent2"/>
                </a:solidFill>
              </a:rPr>
              <a:t>Second Vice Chair:</a:t>
            </a:r>
            <a:r>
              <a:rPr lang="en-US" sz="2600">
                <a:solidFill>
                  <a:schemeClr val="accent1"/>
                </a:solidFill>
              </a:rPr>
              <a:t> </a:t>
            </a:r>
            <a:r>
              <a:rPr lang="en-US" sz="2200">
                <a:solidFill>
                  <a:schemeClr val="accent1"/>
                </a:solidFill>
              </a:rPr>
              <a:t>In the absence of the Council Chair and Vice Chair, the Second Vice Chair will perform all duties of the Chair.</a:t>
            </a:r>
            <a:endParaRPr sz="2200">
              <a:solidFill>
                <a:schemeClr val="accent1"/>
              </a:solidFill>
            </a:endParaRPr>
          </a:p>
          <a:p>
            <a:pPr marL="457200" lvl="0" indent="0" algn="l" rtl="0">
              <a:spcBef>
                <a:spcPts val="0"/>
              </a:spcBef>
              <a:spcAft>
                <a:spcPts val="0"/>
              </a:spcAft>
              <a:buNone/>
            </a:pPr>
            <a:endParaRPr sz="2200">
              <a:solidFill>
                <a:schemeClr val="accent1"/>
              </a:solidFill>
            </a:endParaRPr>
          </a:p>
          <a:p>
            <a:pPr marL="457200" lvl="0" indent="-406400" algn="l" rtl="0">
              <a:spcBef>
                <a:spcPts val="0"/>
              </a:spcBef>
              <a:spcAft>
                <a:spcPts val="0"/>
              </a:spcAft>
              <a:buClr>
                <a:schemeClr val="accent2"/>
              </a:buClr>
              <a:buSzPts val="2800"/>
              <a:buChar char="➢"/>
            </a:pPr>
            <a:r>
              <a:rPr lang="en-US" sz="2600" b="1">
                <a:solidFill>
                  <a:schemeClr val="accent2"/>
                </a:solidFill>
              </a:rPr>
              <a:t>Questions?</a:t>
            </a:r>
            <a:endParaRPr sz="2600" b="1">
              <a:solidFill>
                <a:schemeClr val="accent2"/>
              </a:solidFill>
            </a:endParaRPr>
          </a:p>
          <a:p>
            <a:pPr marL="0" lvl="0" indent="0" algn="l" rtl="0">
              <a:spcBef>
                <a:spcPts val="0"/>
              </a:spcBef>
              <a:spcAft>
                <a:spcPts val="0"/>
              </a:spcAft>
              <a:buNone/>
            </a:pPr>
            <a:endParaRPr sz="1400">
              <a:solidFill>
                <a:srgbClr val="003B67"/>
              </a:solidFill>
            </a:endParaRPr>
          </a:p>
          <a:p>
            <a:pPr marL="914400" lvl="0" indent="0" algn="l" rtl="0">
              <a:lnSpc>
                <a:spcPct val="100000"/>
              </a:lnSpc>
              <a:spcBef>
                <a:spcPts val="0"/>
              </a:spcBef>
              <a:spcAft>
                <a:spcPts val="0"/>
              </a:spcAft>
              <a:buClr>
                <a:srgbClr val="000000"/>
              </a:buClr>
              <a:buSzPts val="1800"/>
              <a:buFont typeface="Arial"/>
              <a:buNone/>
            </a:pPr>
            <a:endParaRPr sz="1400">
              <a:solidFill>
                <a:srgbClr val="003B67"/>
              </a:solidFill>
            </a:endParaRPr>
          </a:p>
          <a:p>
            <a:pPr marL="457200" lvl="0" indent="0" algn="l" rtl="0">
              <a:spcBef>
                <a:spcPts val="0"/>
              </a:spcBef>
              <a:spcAft>
                <a:spcPts val="0"/>
              </a:spcAft>
              <a:buClr>
                <a:srgbClr val="000000"/>
              </a:buClr>
              <a:buSzPts val="1800"/>
              <a:buFont typeface="Arial"/>
              <a:buNone/>
            </a:pPr>
            <a:endParaRPr sz="1400">
              <a:solidFill>
                <a:srgbClr val="003B67"/>
              </a:solidFill>
            </a:endParaRPr>
          </a:p>
          <a:p>
            <a:pPr marL="0" lvl="0" indent="0" algn="l" rtl="0">
              <a:spcBef>
                <a:spcPts val="0"/>
              </a:spcBef>
              <a:spcAft>
                <a:spcPts val="0"/>
              </a:spcAft>
              <a:buClr>
                <a:srgbClr val="000000"/>
              </a:buClr>
              <a:buSzPts val="1800"/>
              <a:buFont typeface="Arial"/>
              <a:buNone/>
            </a:pPr>
            <a:endParaRPr sz="1400">
              <a:solidFill>
                <a:srgbClr val="003B67"/>
              </a:solidFill>
            </a:endParaRPr>
          </a:p>
          <a:p>
            <a:pPr marL="457200" lvl="0" indent="0" algn="l" rtl="0">
              <a:spcBef>
                <a:spcPts val="0"/>
              </a:spcBef>
              <a:spcAft>
                <a:spcPts val="0"/>
              </a:spcAft>
              <a:buClr>
                <a:srgbClr val="000000"/>
              </a:buClr>
              <a:buSzPts val="1800"/>
              <a:buFont typeface="Arial"/>
              <a:buNone/>
            </a:pPr>
            <a:endParaRPr sz="1400">
              <a:solidFill>
                <a:srgbClr val="003B67"/>
              </a:solidFill>
            </a:endParaRPr>
          </a:p>
          <a:p>
            <a:pPr marL="0" lvl="0" indent="0" algn="l" rtl="0">
              <a:lnSpc>
                <a:spcPct val="150000"/>
              </a:lnSpc>
              <a:spcBef>
                <a:spcPts val="0"/>
              </a:spcBef>
              <a:spcAft>
                <a:spcPts val="0"/>
              </a:spcAft>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b="1">
                <a:solidFill>
                  <a:srgbClr val="003B67"/>
                </a:solidFill>
              </a:rPr>
              <a:t>Local Plan Modifications</a:t>
            </a:r>
            <a:r>
              <a:rPr lang="en-US" sz="3600" b="1">
                <a:solidFill>
                  <a:srgbClr val="003B67"/>
                </a:solidFill>
              </a:rPr>
              <a:t> </a:t>
            </a:r>
            <a:endParaRPr sz="3600" b="1">
              <a:solidFill>
                <a:srgbClr val="003B67"/>
              </a:solidFill>
            </a:endParaRPr>
          </a:p>
        </p:txBody>
      </p:sp>
      <p:pic>
        <p:nvPicPr>
          <p:cNvPr id="217" name="Google Shape;217;p11"/>
          <p:cNvPicPr preferRelativeResize="0"/>
          <p:nvPr/>
        </p:nvPicPr>
        <p:blipFill rotWithShape="1">
          <a:blip r:embed="rId3">
            <a:alphaModFix/>
          </a:blip>
          <a:srcRect/>
          <a:stretch/>
        </p:blipFill>
        <p:spPr>
          <a:xfrm>
            <a:off x="89175" y="2074606"/>
            <a:ext cx="12191999" cy="3358431"/>
          </a:xfrm>
          <a:prstGeom prst="rect">
            <a:avLst/>
          </a:prstGeom>
          <a:noFill/>
          <a:ln>
            <a:noFill/>
          </a:ln>
        </p:spPr>
      </p:pic>
      <p:sp>
        <p:nvSpPr>
          <p:cNvPr id="218" name="Google Shape;218;p11"/>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11"/>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2020 - 2024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89916aa2cf_1_0"/>
          <p:cNvSpPr txBox="1">
            <a:spLocks noGrp="1"/>
          </p:cNvSpPr>
          <p:nvPr>
            <p:ph type="title"/>
          </p:nvPr>
        </p:nvSpPr>
        <p:spPr>
          <a:xfrm>
            <a:off x="105850" y="158200"/>
            <a:ext cx="11924100" cy="579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300" b="1">
                <a:solidFill>
                  <a:srgbClr val="1C4587"/>
                </a:solidFill>
              </a:rPr>
              <a:t>Workforce Arizona Council Membership</a:t>
            </a:r>
            <a:endParaRPr sz="3300" b="1">
              <a:solidFill>
                <a:srgbClr val="1C4587"/>
              </a:solidFill>
            </a:endParaRPr>
          </a:p>
        </p:txBody>
      </p:sp>
      <p:sp>
        <p:nvSpPr>
          <p:cNvPr id="84" name="Google Shape;84;g189916aa2cf_1_0"/>
          <p:cNvSpPr txBox="1">
            <a:spLocks noGrp="1"/>
          </p:cNvSpPr>
          <p:nvPr>
            <p:ph type="body" idx="1"/>
          </p:nvPr>
        </p:nvSpPr>
        <p:spPr>
          <a:xfrm>
            <a:off x="231450" y="1100925"/>
            <a:ext cx="11729100" cy="5060100"/>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Clr>
                <a:schemeClr val="accent2"/>
              </a:buClr>
              <a:buSzPts val="2800"/>
              <a:buChar char="➢"/>
            </a:pPr>
            <a:r>
              <a:rPr lang="en-US">
                <a:solidFill>
                  <a:srgbClr val="1C4587"/>
                </a:solidFill>
              </a:rPr>
              <a:t>New Council Members:</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Scott A Holman, Director, Human Resources - TSMC	</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Michelle Bolton, Government Relations Director - Intel</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Daniel Witt, Head of State and Local Public Policy - Lucid</a:t>
            </a:r>
            <a:endParaRPr>
              <a:solidFill>
                <a:srgbClr val="1C4587"/>
              </a:solidFill>
            </a:endParaRPr>
          </a:p>
          <a:p>
            <a:pPr marL="914400" lvl="1" indent="-381000" algn="l" rtl="0">
              <a:lnSpc>
                <a:spcPct val="115000"/>
              </a:lnSpc>
              <a:spcBef>
                <a:spcPts val="0"/>
              </a:spcBef>
              <a:spcAft>
                <a:spcPts val="0"/>
              </a:spcAft>
              <a:buClr>
                <a:schemeClr val="accent2"/>
              </a:buClr>
              <a:buSzPts val="2400"/>
              <a:buChar char="○"/>
            </a:pPr>
            <a:r>
              <a:rPr lang="en-US">
                <a:solidFill>
                  <a:srgbClr val="1C4587"/>
                </a:solidFill>
              </a:rPr>
              <a:t>Shawn Hutchinson, Training Director - Phoenix Electrical	</a:t>
            </a:r>
            <a:endParaRPr>
              <a:solidFill>
                <a:srgbClr val="1C4587"/>
              </a:solidFill>
            </a:endParaRPr>
          </a:p>
          <a:p>
            <a:pPr marL="0" lvl="0" indent="0" algn="l" rtl="0">
              <a:lnSpc>
                <a:spcPct val="115000"/>
              </a:lnSpc>
              <a:spcBef>
                <a:spcPts val="0"/>
              </a:spcBef>
              <a:spcAft>
                <a:spcPts val="0"/>
              </a:spcAft>
              <a:buNone/>
            </a:pPr>
            <a:endParaRPr>
              <a:solidFill>
                <a:srgbClr val="1C4587"/>
              </a:solidFill>
            </a:endParaRPr>
          </a:p>
          <a:p>
            <a:pPr marL="457200" lvl="0" indent="-406400" algn="l" rtl="0">
              <a:lnSpc>
                <a:spcPct val="115000"/>
              </a:lnSpc>
              <a:spcBef>
                <a:spcPts val="0"/>
              </a:spcBef>
              <a:spcAft>
                <a:spcPts val="0"/>
              </a:spcAft>
              <a:buClr>
                <a:schemeClr val="accent2"/>
              </a:buClr>
              <a:buSzPts val="2800"/>
              <a:buChar char="➢"/>
            </a:pPr>
            <a:r>
              <a:rPr lang="en-US">
                <a:solidFill>
                  <a:srgbClr val="1C4587"/>
                </a:solidFill>
              </a:rPr>
              <a:t>Workforce Vacancy</a:t>
            </a:r>
            <a:endParaRPr>
              <a:solidFill>
                <a:srgbClr val="1C4587"/>
              </a:solidFill>
            </a:endParaRPr>
          </a:p>
          <a:p>
            <a:pPr marL="457200" lvl="0" indent="-406400" algn="l" rtl="0">
              <a:lnSpc>
                <a:spcPct val="115000"/>
              </a:lnSpc>
              <a:spcBef>
                <a:spcPts val="0"/>
              </a:spcBef>
              <a:spcAft>
                <a:spcPts val="0"/>
              </a:spcAft>
              <a:buClr>
                <a:schemeClr val="accent2"/>
              </a:buClr>
              <a:buSzPts val="2800"/>
              <a:buChar char="➢"/>
            </a:pPr>
            <a:r>
              <a:rPr lang="en-US">
                <a:solidFill>
                  <a:srgbClr val="1C4587"/>
                </a:solidFill>
              </a:rPr>
              <a:t>(2) Balance of Membership vacancies</a:t>
            </a:r>
            <a:endParaRPr>
              <a:solidFill>
                <a:srgbClr val="1C4587"/>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body" idx="1"/>
          </p:nvPr>
        </p:nvSpPr>
        <p:spPr>
          <a:xfrm>
            <a:off x="203250" y="924950"/>
            <a:ext cx="11946300" cy="3369000"/>
          </a:xfrm>
          <a:prstGeom prst="rect">
            <a:avLst/>
          </a:prstGeom>
          <a:noFill/>
          <a:ln>
            <a:noFill/>
          </a:ln>
        </p:spPr>
        <p:txBody>
          <a:bodyPr spcFirstLastPara="1" wrap="square" lIns="91425" tIns="45700" rIns="91425" bIns="45700" anchor="t" anchorCtr="0">
            <a:noAutofit/>
          </a:bodyPr>
          <a:lstStyle/>
          <a:p>
            <a:pPr marL="457200" lvl="0" indent="-406400" algn="l" rtl="0">
              <a:lnSpc>
                <a:spcPct val="120000"/>
              </a:lnSpc>
              <a:spcBef>
                <a:spcPts val="0"/>
              </a:spcBef>
              <a:spcAft>
                <a:spcPts val="0"/>
              </a:spcAft>
              <a:buClr>
                <a:schemeClr val="accent2"/>
              </a:buClr>
              <a:buSzPts val="2800"/>
              <a:buChar char="➢"/>
            </a:pPr>
            <a:r>
              <a:rPr lang="en-US" sz="2400">
                <a:solidFill>
                  <a:srgbClr val="073763"/>
                </a:solidFill>
                <a:highlight>
                  <a:srgbClr val="FFFFFF"/>
                </a:highlight>
              </a:rPr>
              <a:t>Coconino County</a:t>
            </a:r>
            <a:endParaRPr sz="24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11/29/22: Conditionally Approved by Full Council, pending CEO approval</a:t>
            </a:r>
            <a:endParaRPr sz="22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12/6/22: Coconino County BOS Approved Final Draft Plan Modification</a:t>
            </a:r>
            <a:endParaRPr sz="2400">
              <a:solidFill>
                <a:srgbClr val="073763"/>
              </a:solidFill>
            </a:endParaRPr>
          </a:p>
          <a:p>
            <a:pPr marL="457200" lvl="0" indent="-406400" algn="l" rtl="0">
              <a:lnSpc>
                <a:spcPct val="120000"/>
              </a:lnSpc>
              <a:spcBef>
                <a:spcPts val="0"/>
              </a:spcBef>
              <a:spcAft>
                <a:spcPts val="0"/>
              </a:spcAft>
              <a:buClr>
                <a:schemeClr val="accent2"/>
              </a:buClr>
              <a:buSzPts val="2800"/>
              <a:buChar char="➢"/>
            </a:pPr>
            <a:r>
              <a:rPr lang="en-US" sz="2400">
                <a:solidFill>
                  <a:srgbClr val="073763"/>
                </a:solidFill>
                <a:highlight>
                  <a:srgbClr val="FFFFFF"/>
                </a:highlight>
              </a:rPr>
              <a:t>Northeastern Arizona</a:t>
            </a:r>
            <a:endParaRPr sz="24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11/29/22: Council voted to approve second extension request with deadline of 12/31/22.</a:t>
            </a:r>
            <a:endParaRPr sz="22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12/13/22: Navajo County BOS (Local CEO) Approved Final Draft Plan Modification</a:t>
            </a:r>
            <a:endParaRPr sz="2200">
              <a:solidFill>
                <a:srgbClr val="073763"/>
              </a:solidFill>
            </a:endParaRPr>
          </a:p>
          <a:p>
            <a:pPr marL="457200" lvl="0" indent="-406400" algn="l" rtl="0">
              <a:lnSpc>
                <a:spcPct val="120000"/>
              </a:lnSpc>
              <a:spcBef>
                <a:spcPts val="0"/>
              </a:spcBef>
              <a:spcAft>
                <a:spcPts val="0"/>
              </a:spcAft>
              <a:buClr>
                <a:schemeClr val="accent2"/>
              </a:buClr>
              <a:buSzPts val="2800"/>
              <a:buChar char="➢"/>
            </a:pPr>
            <a:r>
              <a:rPr lang="en-US" sz="2400">
                <a:solidFill>
                  <a:srgbClr val="073763"/>
                </a:solidFill>
                <a:highlight>
                  <a:srgbClr val="FFFFFF"/>
                </a:highlight>
              </a:rPr>
              <a:t>Nineteen Tribal Nations</a:t>
            </a:r>
            <a:endParaRPr sz="2400">
              <a:solidFill>
                <a:srgbClr val="073763"/>
              </a:solidFill>
              <a:highlight>
                <a:srgbClr val="FFFFFF"/>
              </a:highlight>
            </a:endParaRPr>
          </a:p>
          <a:p>
            <a:pPr marL="914400" lvl="1" indent="-381000" algn="l" rtl="0">
              <a:lnSpc>
                <a:spcPct val="115000"/>
              </a:lnSpc>
              <a:spcBef>
                <a:spcPts val="0"/>
              </a:spcBef>
              <a:spcAft>
                <a:spcPts val="0"/>
              </a:spcAft>
              <a:buClr>
                <a:schemeClr val="accent2"/>
              </a:buClr>
              <a:buSzPts val="2400"/>
              <a:buChar char="○"/>
            </a:pPr>
            <a:r>
              <a:rPr lang="en-US" sz="2200">
                <a:solidFill>
                  <a:srgbClr val="073763"/>
                </a:solidFill>
                <a:highlight>
                  <a:srgbClr val="FFFFFF"/>
                </a:highlight>
              </a:rPr>
              <a:t>Request for Extension: Deadline of 3/10/2023</a:t>
            </a:r>
            <a:endParaRPr sz="2200">
              <a:solidFill>
                <a:srgbClr val="073763"/>
              </a:solidFill>
              <a:highlight>
                <a:srgbClr val="FFFFFF"/>
              </a:highlight>
            </a:endParaRPr>
          </a:p>
          <a:p>
            <a:pPr marL="0" lvl="0" indent="0" algn="l" rtl="0">
              <a:lnSpc>
                <a:spcPct val="115000"/>
              </a:lnSpc>
              <a:spcBef>
                <a:spcPts val="0"/>
              </a:spcBef>
              <a:spcAft>
                <a:spcPts val="0"/>
              </a:spcAft>
              <a:buNone/>
            </a:pPr>
            <a:endParaRPr sz="1100">
              <a:solidFill>
                <a:srgbClr val="073763"/>
              </a:solidFill>
            </a:endParaRPr>
          </a:p>
          <a:p>
            <a:pPr marL="457200" lvl="0" indent="-412750" algn="l" rtl="0">
              <a:lnSpc>
                <a:spcPct val="100000"/>
              </a:lnSpc>
              <a:spcBef>
                <a:spcPts val="0"/>
              </a:spcBef>
              <a:spcAft>
                <a:spcPts val="0"/>
              </a:spcAft>
              <a:buClr>
                <a:schemeClr val="accent2"/>
              </a:buClr>
              <a:buSzPts val="2900"/>
              <a:buChar char="➢"/>
            </a:pPr>
            <a:r>
              <a:rPr lang="en-US" sz="2200" b="1">
                <a:solidFill>
                  <a:schemeClr val="accent2"/>
                </a:solidFill>
              </a:rPr>
              <a:t>Action Item:</a:t>
            </a:r>
            <a:r>
              <a:rPr lang="en-US" sz="2100">
                <a:solidFill>
                  <a:srgbClr val="073763"/>
                </a:solidFill>
              </a:rPr>
              <a:t> Vote to recommend approval of completed Local Plan Modifications and Request for Extension at the Full Council meeting.</a:t>
            </a:r>
            <a:endParaRPr sz="1600">
              <a:solidFill>
                <a:srgbClr val="073763"/>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3400">
              <a:solidFill>
                <a:srgbClr val="073763"/>
              </a:solidFill>
            </a:endParaRPr>
          </a:p>
          <a:p>
            <a:pPr marL="1828800" lvl="0" indent="0" algn="l" rtl="0">
              <a:lnSpc>
                <a:spcPct val="100000"/>
              </a:lnSpc>
              <a:spcBef>
                <a:spcPts val="0"/>
              </a:spcBef>
              <a:spcAft>
                <a:spcPts val="0"/>
              </a:spcAft>
              <a:buSzPts val="1800"/>
              <a:buNone/>
            </a:pPr>
            <a:r>
              <a:rPr lang="en-US" sz="2200">
                <a:solidFill>
                  <a:srgbClr val="073763"/>
                </a:solidFill>
              </a:rPr>
              <a:t> </a:t>
            </a:r>
            <a:br>
              <a:rPr lang="en-US" sz="2200">
                <a:solidFill>
                  <a:srgbClr val="073763"/>
                </a:solidFill>
              </a:rPr>
            </a:br>
            <a:endParaRPr sz="2200">
              <a:solidFill>
                <a:srgbClr val="073763"/>
              </a:solidFill>
            </a:endParaRPr>
          </a:p>
          <a:p>
            <a:pPr marL="0" lvl="0" indent="0" algn="l" rtl="0">
              <a:lnSpc>
                <a:spcPct val="150000"/>
              </a:lnSpc>
              <a:spcBef>
                <a:spcPts val="0"/>
              </a:spcBef>
              <a:spcAft>
                <a:spcPts val="0"/>
              </a:spcAft>
              <a:buSzPts val="1800"/>
              <a:buNone/>
            </a:pPr>
            <a:endParaRPr>
              <a:solidFill>
                <a:srgbClr val="073763"/>
              </a:solidFill>
            </a:endParaRPr>
          </a:p>
        </p:txBody>
      </p:sp>
      <p:sp>
        <p:nvSpPr>
          <p:cNvPr id="226" name="Google Shape;226;p12"/>
          <p:cNvSpPr txBox="1">
            <a:spLocks noGrp="1"/>
          </p:cNvSpPr>
          <p:nvPr>
            <p:ph type="title"/>
          </p:nvPr>
        </p:nvSpPr>
        <p:spPr>
          <a:xfrm>
            <a:off x="203250" y="100550"/>
            <a:ext cx="11785500" cy="8244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100"/>
              <a:buNone/>
            </a:pPr>
            <a:r>
              <a:rPr lang="en-US" sz="3400" b="1">
                <a:solidFill>
                  <a:srgbClr val="073763"/>
                </a:solidFill>
              </a:rPr>
              <a:t>Local Plan Modifications Update</a:t>
            </a:r>
            <a:endParaRPr sz="3400" b="1">
              <a:solidFill>
                <a:srgbClr val="07376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title"/>
          </p:nvPr>
        </p:nvSpPr>
        <p:spPr>
          <a:xfrm>
            <a:off x="127412" y="348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Local Workforce Development Board</a:t>
            </a:r>
            <a:r>
              <a:rPr lang="en-US" sz="3600" b="1">
                <a:solidFill>
                  <a:srgbClr val="003B67"/>
                </a:solidFill>
              </a:rPr>
              <a:t> </a:t>
            </a:r>
            <a:endParaRPr sz="3600" b="1">
              <a:solidFill>
                <a:srgbClr val="003B67"/>
              </a:solidFill>
            </a:endParaRPr>
          </a:p>
        </p:txBody>
      </p:sp>
      <p:pic>
        <p:nvPicPr>
          <p:cNvPr id="233" name="Google Shape;233;p13"/>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234" name="Google Shape;234;p13"/>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13"/>
          <p:cNvSpPr txBox="1"/>
          <p:nvPr/>
        </p:nvSpPr>
        <p:spPr>
          <a:xfrm>
            <a:off x="3469100" y="3405350"/>
            <a:ext cx="5093100" cy="415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a:solidFill>
                  <a:schemeClr val="lt1"/>
                </a:solidFill>
              </a:rPr>
              <a:t>Yavapai WDB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4"/>
          <p:cNvSpPr txBox="1">
            <a:spLocks noGrp="1"/>
          </p:cNvSpPr>
          <p:nvPr>
            <p:ph type="title"/>
          </p:nvPr>
        </p:nvSpPr>
        <p:spPr>
          <a:xfrm>
            <a:off x="917775" y="471349"/>
            <a:ext cx="9986100" cy="105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a:solidFill>
                  <a:schemeClr val="accent2"/>
                </a:solidFill>
              </a:rPr>
              <a:t>Yavapai Workforce Development Board (WDB) - Request to Extend NACOG Contract </a:t>
            </a:r>
            <a:endParaRPr sz="3800">
              <a:solidFill>
                <a:schemeClr val="accent2"/>
              </a:solidFill>
            </a:endParaRPr>
          </a:p>
        </p:txBody>
      </p:sp>
      <p:sp>
        <p:nvSpPr>
          <p:cNvPr id="242" name="Google Shape;242;p14"/>
          <p:cNvSpPr txBox="1">
            <a:spLocks noGrp="1"/>
          </p:cNvSpPr>
          <p:nvPr>
            <p:ph type="body" idx="1"/>
          </p:nvPr>
        </p:nvSpPr>
        <p:spPr>
          <a:xfrm>
            <a:off x="323525" y="2060875"/>
            <a:ext cx="11367600" cy="2889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WDB contracted with the Northern Arizona Council of Governments (NACOG) as the One-Stop Operator (OSO) and Service Provider for Adult, Youth, and Dislocated Worker funds.  The staff providing these services are employed by NACOG.  </a:t>
            </a:r>
            <a:endParaRPr sz="2400">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The WDB staff is also also employed by NACOG</a:t>
            </a:r>
            <a:endParaRPr sz="2400">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Per the WIOA regulations and Council’s Local Governance Policy, LWDBs may be designated as the OSO and Service Provider, with approval from the Workforce Arizona Council</a:t>
            </a:r>
            <a:endParaRPr sz="2400">
              <a:solidFill>
                <a:srgbClr val="003B67"/>
              </a:solidFill>
            </a:endParaRPr>
          </a:p>
          <a:p>
            <a:pPr marL="0" lvl="0" indent="0" algn="l" rtl="0">
              <a:lnSpc>
                <a:spcPct val="150000"/>
              </a:lnSpc>
              <a:spcBef>
                <a:spcPts val="0"/>
              </a:spcBef>
              <a:spcAft>
                <a:spcPts val="0"/>
              </a:spcAft>
              <a:buNone/>
            </a:pP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917775" y="471349"/>
            <a:ext cx="9986100" cy="105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a:solidFill>
                  <a:schemeClr val="accent2"/>
                </a:solidFill>
              </a:rPr>
              <a:t>Yavapai Workforce Development Board (WDB) - Request to Extend NACOG Contract </a:t>
            </a:r>
            <a:endParaRPr sz="3800">
              <a:solidFill>
                <a:schemeClr val="accent2"/>
              </a:solidFill>
            </a:endParaRPr>
          </a:p>
        </p:txBody>
      </p:sp>
      <p:sp>
        <p:nvSpPr>
          <p:cNvPr id="249" name="Google Shape;249;p15"/>
          <p:cNvSpPr txBox="1">
            <a:spLocks noGrp="1"/>
          </p:cNvSpPr>
          <p:nvPr>
            <p:ph type="body" idx="1"/>
          </p:nvPr>
        </p:nvSpPr>
        <p:spPr>
          <a:xfrm>
            <a:off x="323525" y="1747375"/>
            <a:ext cx="11367600" cy="39219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The original contract between NACOG and the WDB ended on 6/30/22. </a:t>
            </a:r>
            <a:endParaRPr sz="2400">
              <a:solidFill>
                <a:srgbClr val="003B67"/>
              </a:solidFill>
            </a:endParaRPr>
          </a:p>
          <a:p>
            <a:pPr marL="914400" lvl="1" indent="-368300" algn="l" rtl="0">
              <a:spcBef>
                <a:spcPts val="500"/>
              </a:spcBef>
              <a:spcAft>
                <a:spcPts val="0"/>
              </a:spcAft>
              <a:buClr>
                <a:schemeClr val="accent2"/>
              </a:buClr>
              <a:buSzPts val="2200"/>
              <a:buChar char="○"/>
            </a:pPr>
            <a:r>
              <a:rPr lang="en-US">
                <a:solidFill>
                  <a:srgbClr val="003B67"/>
                </a:solidFill>
              </a:rPr>
              <a:t>The WDB requested and was granted an extension until 12/31/22 by DES due to a health emergency with the WDB’s consultant to allow time to conduct a competitive procurement to select an OSO.</a:t>
            </a:r>
            <a:endParaRPr>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In late November, the WDB requested another extension of the current contract due to the fact that they had conducted two competitive procurements which were closed with no responses.</a:t>
            </a:r>
            <a:endParaRPr sz="2400">
              <a:solidFill>
                <a:srgbClr val="003B67"/>
              </a:solidFill>
            </a:endParaRPr>
          </a:p>
          <a:p>
            <a:pPr marL="457200" lvl="0" indent="-381000" algn="l" rtl="0">
              <a:lnSpc>
                <a:spcPct val="90000"/>
              </a:lnSpc>
              <a:spcBef>
                <a:spcPts val="0"/>
              </a:spcBef>
              <a:spcAft>
                <a:spcPts val="0"/>
              </a:spcAft>
              <a:buClr>
                <a:schemeClr val="accent2"/>
              </a:buClr>
              <a:buSzPts val="2400"/>
              <a:buChar char="➢"/>
            </a:pPr>
            <a:r>
              <a:rPr lang="en-US" sz="2400">
                <a:solidFill>
                  <a:srgbClr val="003B67"/>
                </a:solidFill>
              </a:rPr>
              <a:t>DES responded by agreeing to allow the extension of the contract with NACOG through 3/31/23, on the condition that the WDB provide DES with an implementation plan on how the WDB intends to conduct a competitive procurement to resolve this matter.</a:t>
            </a:r>
            <a:endParaRPr sz="2400">
              <a:solidFill>
                <a:srgbClr val="003B67"/>
              </a:solidFill>
            </a:endParaRPr>
          </a:p>
          <a:p>
            <a:pPr marL="0" lvl="0" indent="0" algn="l" rtl="0">
              <a:lnSpc>
                <a:spcPct val="150000"/>
              </a:lnSpc>
              <a:spcBef>
                <a:spcPts val="0"/>
              </a:spcBef>
              <a:spcAft>
                <a:spcPts val="0"/>
              </a:spcAft>
              <a:buNone/>
            </a:pP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04b8bab799_0_4"/>
          <p:cNvSpPr txBox="1">
            <a:spLocks noGrp="1"/>
          </p:cNvSpPr>
          <p:nvPr>
            <p:ph type="title"/>
          </p:nvPr>
        </p:nvSpPr>
        <p:spPr>
          <a:xfrm>
            <a:off x="917775" y="471349"/>
            <a:ext cx="9986100" cy="1058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800">
                <a:solidFill>
                  <a:schemeClr val="accent2"/>
                </a:solidFill>
              </a:rPr>
              <a:t>Yavapai Workforce Development Board (WDB) - Request to Extend NACOG Contract </a:t>
            </a:r>
            <a:endParaRPr sz="3800">
              <a:solidFill>
                <a:schemeClr val="accent2"/>
              </a:solidFill>
            </a:endParaRPr>
          </a:p>
        </p:txBody>
      </p:sp>
      <p:sp>
        <p:nvSpPr>
          <p:cNvPr id="256" name="Google Shape;256;g204b8bab799_0_4"/>
          <p:cNvSpPr txBox="1">
            <a:spLocks noGrp="1"/>
          </p:cNvSpPr>
          <p:nvPr>
            <p:ph type="body" idx="1"/>
          </p:nvPr>
        </p:nvSpPr>
        <p:spPr>
          <a:xfrm>
            <a:off x="323525" y="1593875"/>
            <a:ext cx="11367600" cy="4303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Clr>
                <a:schemeClr val="accent2"/>
              </a:buClr>
              <a:buSzPts val="2800"/>
              <a:buChar char="➢"/>
            </a:pPr>
            <a:r>
              <a:rPr lang="en-US" sz="2100">
                <a:solidFill>
                  <a:srgbClr val="003B67"/>
                </a:solidFill>
              </a:rPr>
              <a:t>The WDB submitted an Implementation Plan which includes the following:</a:t>
            </a:r>
            <a:endParaRPr sz="2100">
              <a:solidFill>
                <a:srgbClr val="003B67"/>
              </a:solidFill>
            </a:endParaRPr>
          </a:p>
          <a:p>
            <a:pPr marL="914400" lvl="1" indent="-368300" algn="l" rtl="0">
              <a:spcBef>
                <a:spcPts val="500"/>
              </a:spcBef>
              <a:spcAft>
                <a:spcPts val="0"/>
              </a:spcAft>
              <a:buClr>
                <a:schemeClr val="accent2"/>
              </a:buClr>
              <a:buSzPts val="2200"/>
              <a:buChar char="○"/>
            </a:pPr>
            <a:r>
              <a:rPr lang="en-US" sz="2100">
                <a:solidFill>
                  <a:srgbClr val="003B67"/>
                </a:solidFill>
              </a:rPr>
              <a:t>Extend the current contract with NACOG to ensure continuation of WIOA services in Yavapai County</a:t>
            </a:r>
            <a:endParaRPr sz="2100">
              <a:solidFill>
                <a:srgbClr val="003B67"/>
              </a:solidFill>
            </a:endParaRPr>
          </a:p>
          <a:p>
            <a:pPr marL="914400" lvl="1" indent="-368300" algn="l" rtl="0">
              <a:spcBef>
                <a:spcPts val="500"/>
              </a:spcBef>
              <a:spcAft>
                <a:spcPts val="0"/>
              </a:spcAft>
              <a:buClr>
                <a:schemeClr val="accent2"/>
              </a:buClr>
              <a:buSzPts val="2200"/>
              <a:buChar char="○"/>
            </a:pPr>
            <a:r>
              <a:rPr lang="en-US" sz="2100">
                <a:solidFill>
                  <a:srgbClr val="003B67"/>
                </a:solidFill>
              </a:rPr>
              <a:t>Open a Request for Proposal (RFP) on 3/1/23 with responses due 4/1/23</a:t>
            </a:r>
            <a:endParaRPr sz="2100">
              <a:solidFill>
                <a:srgbClr val="003B67"/>
              </a:solidFill>
            </a:endParaRPr>
          </a:p>
          <a:p>
            <a:pPr marL="914400" lvl="1" indent="-368300" algn="l" rtl="0">
              <a:spcBef>
                <a:spcPts val="500"/>
              </a:spcBef>
              <a:spcAft>
                <a:spcPts val="0"/>
              </a:spcAft>
              <a:buClr>
                <a:schemeClr val="accent2"/>
              </a:buClr>
              <a:buSzPts val="2200"/>
              <a:buChar char="○"/>
            </a:pPr>
            <a:r>
              <a:rPr lang="en-US" sz="2100">
                <a:solidFill>
                  <a:srgbClr val="003B67"/>
                </a:solidFill>
              </a:rPr>
              <a:t>After approval by the WDB and Yavapai County Board of Supervisors of a proposal submitted in response to the RFP, negotiate a new agreement no later than 5/31/23, for services to begin 7/1/23.  </a:t>
            </a:r>
            <a:endParaRPr sz="2100">
              <a:solidFill>
                <a:srgbClr val="003B67"/>
              </a:solidFill>
            </a:endParaRPr>
          </a:p>
          <a:p>
            <a:pPr marL="457200" lvl="0" indent="-406400" algn="l" rtl="0">
              <a:lnSpc>
                <a:spcPct val="90000"/>
              </a:lnSpc>
              <a:spcBef>
                <a:spcPts val="0"/>
              </a:spcBef>
              <a:spcAft>
                <a:spcPts val="0"/>
              </a:spcAft>
              <a:buClr>
                <a:schemeClr val="accent2"/>
              </a:buClr>
              <a:buSzPts val="2800"/>
              <a:buChar char="➢"/>
            </a:pPr>
            <a:r>
              <a:rPr lang="en-US" sz="2100">
                <a:solidFill>
                  <a:srgbClr val="003B67"/>
                </a:solidFill>
              </a:rPr>
              <a:t>DES agrees with this Implementation Plan which involves continuing the OSO agreement with NACOG until 6/30/23.  </a:t>
            </a:r>
            <a:endParaRPr sz="2100">
              <a:solidFill>
                <a:srgbClr val="003B67"/>
              </a:solidFill>
            </a:endParaRPr>
          </a:p>
          <a:p>
            <a:pPr marL="457200" lvl="0" indent="-406400" algn="l" rtl="0">
              <a:lnSpc>
                <a:spcPct val="90000"/>
              </a:lnSpc>
              <a:spcBef>
                <a:spcPts val="0"/>
              </a:spcBef>
              <a:spcAft>
                <a:spcPts val="0"/>
              </a:spcAft>
              <a:buClr>
                <a:schemeClr val="accent2"/>
              </a:buClr>
              <a:buSzPts val="2800"/>
              <a:buChar char="➢"/>
            </a:pPr>
            <a:r>
              <a:rPr lang="en-US" sz="2100">
                <a:solidFill>
                  <a:srgbClr val="003B67"/>
                </a:solidFill>
              </a:rPr>
              <a:t>As NACOG is staff to the WDB, DES  is requesting Council approval for this extension. </a:t>
            </a:r>
            <a:br>
              <a:rPr lang="en-US" sz="2100">
                <a:solidFill>
                  <a:srgbClr val="003B67"/>
                </a:solidFill>
              </a:rPr>
            </a:br>
            <a:endParaRPr sz="2100">
              <a:solidFill>
                <a:srgbClr val="003B67"/>
              </a:solidFill>
            </a:endParaRPr>
          </a:p>
          <a:p>
            <a:pPr marL="457200" lvl="0" indent="-406400" algn="l" rtl="0">
              <a:lnSpc>
                <a:spcPct val="100000"/>
              </a:lnSpc>
              <a:spcBef>
                <a:spcPts val="0"/>
              </a:spcBef>
              <a:spcAft>
                <a:spcPts val="0"/>
              </a:spcAft>
              <a:buClr>
                <a:schemeClr val="accent2"/>
              </a:buClr>
              <a:buSzPts val="2800"/>
              <a:buChar char="➢"/>
            </a:pPr>
            <a:r>
              <a:rPr lang="en-US" sz="2100" b="1">
                <a:solidFill>
                  <a:schemeClr val="accent2"/>
                </a:solidFill>
              </a:rPr>
              <a:t>Action Item:</a:t>
            </a:r>
            <a:r>
              <a:rPr lang="en-US" sz="1900"/>
              <a:t> </a:t>
            </a:r>
            <a:r>
              <a:rPr lang="en-US" sz="1900">
                <a:solidFill>
                  <a:srgbClr val="073763"/>
                </a:solidFill>
              </a:rPr>
              <a:t>Vote to move the approval for the Request for Extension at the Full Council meeting.</a:t>
            </a:r>
            <a:endParaRPr sz="14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400">
              <a:solidFill>
                <a:srgbClr val="003B67"/>
              </a:solidFill>
            </a:endParaRPr>
          </a:p>
          <a:p>
            <a:pPr marL="0" lvl="0" indent="0" algn="l" rtl="0">
              <a:lnSpc>
                <a:spcPct val="150000"/>
              </a:lnSpc>
              <a:spcBef>
                <a:spcPts val="0"/>
              </a:spcBef>
              <a:spcAft>
                <a:spcPts val="0"/>
              </a:spcAft>
              <a:buNone/>
            </a:pPr>
            <a:endParaRPr>
              <a:solidFill>
                <a:srgbClr val="003B67"/>
              </a:solidFill>
            </a:endParaRPr>
          </a:p>
          <a:p>
            <a:pPr marL="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89916aa2cf_0_0"/>
          <p:cNvSpPr txBox="1">
            <a:spLocks noGrp="1"/>
          </p:cNvSpPr>
          <p:nvPr>
            <p:ph type="title"/>
          </p:nvPr>
        </p:nvSpPr>
        <p:spPr>
          <a:xfrm>
            <a:off x="127412" y="348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Statewide Performance </a:t>
            </a:r>
            <a:endParaRPr sz="3600" b="1">
              <a:solidFill>
                <a:srgbClr val="003B67"/>
              </a:solidFill>
            </a:endParaRPr>
          </a:p>
        </p:txBody>
      </p:sp>
      <p:pic>
        <p:nvPicPr>
          <p:cNvPr id="263" name="Google Shape;263;g189916aa2cf_0_0"/>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264" name="Google Shape;264;g189916aa2cf_0_0"/>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5" name="Google Shape;265;g189916aa2cf_0_0"/>
          <p:cNvSpPr txBox="1"/>
          <p:nvPr/>
        </p:nvSpPr>
        <p:spPr>
          <a:xfrm>
            <a:off x="3549450" y="3259100"/>
            <a:ext cx="50931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a:solidFill>
                  <a:schemeClr val="lt1"/>
                </a:solidFill>
              </a:rPr>
              <a:t>Statewide Performance Update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g189916aa2cf_1_23"/>
          <p:cNvPicPr preferRelativeResize="0"/>
          <p:nvPr/>
        </p:nvPicPr>
        <p:blipFill rotWithShape="1">
          <a:blip r:embed="rId3">
            <a:alphaModFix/>
          </a:blip>
          <a:srcRect/>
          <a:stretch/>
        </p:blipFill>
        <p:spPr>
          <a:xfrm>
            <a:off x="587825" y="152400"/>
            <a:ext cx="11185927" cy="57600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89916aa2cf_1_28"/>
          <p:cNvSpPr txBox="1">
            <a:spLocks noGrp="1"/>
          </p:cNvSpPr>
          <p:nvPr>
            <p:ph type="title"/>
          </p:nvPr>
        </p:nvSpPr>
        <p:spPr>
          <a:xfrm>
            <a:off x="64975" y="228600"/>
            <a:ext cx="12028200" cy="631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300" b="1">
                <a:solidFill>
                  <a:srgbClr val="073763"/>
                </a:solidFill>
              </a:rPr>
              <a:t>Sanctions for Failure to Meet Adjusted Levels of Performance</a:t>
            </a:r>
            <a:endParaRPr sz="3300" b="1">
              <a:solidFill>
                <a:srgbClr val="073763"/>
              </a:solidFill>
            </a:endParaRPr>
          </a:p>
        </p:txBody>
      </p:sp>
      <p:sp>
        <p:nvSpPr>
          <p:cNvPr id="278" name="Google Shape;278;g189916aa2cf_1_28"/>
          <p:cNvSpPr txBox="1">
            <a:spLocks noGrp="1"/>
          </p:cNvSpPr>
          <p:nvPr>
            <p:ph type="body" idx="1"/>
          </p:nvPr>
        </p:nvSpPr>
        <p:spPr>
          <a:xfrm>
            <a:off x="64975" y="1104750"/>
            <a:ext cx="11860800" cy="479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None/>
            </a:pPr>
            <a:r>
              <a:rPr lang="en-US" sz="2400">
                <a:solidFill>
                  <a:srgbClr val="073763"/>
                </a:solidFill>
              </a:rPr>
              <a:t>For PY21, DOL determined a performance failure occurs if:</a:t>
            </a:r>
            <a:endParaRPr>
              <a:solidFill>
                <a:srgbClr val="073763"/>
              </a:solidFill>
            </a:endParaRPr>
          </a:p>
          <a:p>
            <a:pPr marL="914400" lvl="0" indent="-419100" algn="l" rtl="0">
              <a:lnSpc>
                <a:spcPct val="100000"/>
              </a:lnSpc>
              <a:spcBef>
                <a:spcPts val="400"/>
              </a:spcBef>
              <a:spcAft>
                <a:spcPts val="0"/>
              </a:spcAft>
              <a:buClr>
                <a:schemeClr val="accent2"/>
              </a:buClr>
              <a:buSzPts val="3000"/>
              <a:buChar char="➢"/>
            </a:pPr>
            <a:r>
              <a:rPr lang="en-US" sz="2200">
                <a:solidFill>
                  <a:srgbClr val="073763"/>
                </a:solidFill>
              </a:rPr>
              <a:t>Specific single Individual Indicator Score for any single program for Title I (adult, dislocated worker and youth) or Title III (Employment Services) falls below 50 percent of the adjusted level of performance;</a:t>
            </a:r>
            <a:endParaRPr sz="2200">
              <a:solidFill>
                <a:srgbClr val="073763"/>
              </a:solidFill>
            </a:endParaRPr>
          </a:p>
          <a:p>
            <a:pPr marL="0" lvl="0" indent="0" algn="l" rtl="0">
              <a:lnSpc>
                <a:spcPct val="100000"/>
              </a:lnSpc>
              <a:spcBef>
                <a:spcPts val="400"/>
              </a:spcBef>
              <a:spcAft>
                <a:spcPts val="0"/>
              </a:spcAft>
              <a:buSzPts val="2000"/>
              <a:buNone/>
            </a:pPr>
            <a:endParaRPr/>
          </a:p>
          <a:p>
            <a:pPr marL="0" lvl="0" indent="0" algn="l" rtl="0">
              <a:lnSpc>
                <a:spcPct val="100000"/>
              </a:lnSpc>
              <a:spcBef>
                <a:spcPts val="400"/>
              </a:spcBef>
              <a:spcAft>
                <a:spcPts val="0"/>
              </a:spcAft>
              <a:buSzPts val="2000"/>
              <a:buNone/>
            </a:pPr>
            <a:r>
              <a:rPr lang="en-US" sz="2400">
                <a:solidFill>
                  <a:srgbClr val="003B67"/>
                </a:solidFill>
              </a:rPr>
              <a:t>In the future, the assessment will include the single Individual Indicator Scores for all Titles and:</a:t>
            </a:r>
            <a:endParaRPr>
              <a:solidFill>
                <a:srgbClr val="003B67"/>
              </a:solidFill>
            </a:endParaRPr>
          </a:p>
          <a:p>
            <a:pPr marL="914400" lvl="0" indent="-419100" algn="l" rtl="0">
              <a:lnSpc>
                <a:spcPct val="100000"/>
              </a:lnSpc>
              <a:spcBef>
                <a:spcPts val="400"/>
              </a:spcBef>
              <a:spcAft>
                <a:spcPts val="0"/>
              </a:spcAft>
              <a:buClr>
                <a:schemeClr val="accent2"/>
              </a:buClr>
              <a:buSzPts val="3000"/>
              <a:buChar char="➢"/>
            </a:pPr>
            <a:r>
              <a:rPr lang="en-US" sz="2200">
                <a:solidFill>
                  <a:srgbClr val="073763"/>
                </a:solidFill>
              </a:rPr>
              <a:t>The Overall State Program Score falls below 90 percent for that single core program; or</a:t>
            </a:r>
            <a:endParaRPr sz="2200">
              <a:solidFill>
                <a:srgbClr val="073763"/>
              </a:solidFill>
            </a:endParaRPr>
          </a:p>
          <a:p>
            <a:pPr marL="914400" lvl="0" indent="-419100" algn="l" rtl="0">
              <a:lnSpc>
                <a:spcPct val="100000"/>
              </a:lnSpc>
              <a:spcBef>
                <a:spcPts val="400"/>
              </a:spcBef>
              <a:spcAft>
                <a:spcPts val="0"/>
              </a:spcAft>
              <a:buClr>
                <a:schemeClr val="accent2"/>
              </a:buClr>
              <a:buSzPts val="3000"/>
              <a:buChar char="➢"/>
            </a:pPr>
            <a:r>
              <a:rPr lang="en-US" sz="2200">
                <a:solidFill>
                  <a:srgbClr val="073763"/>
                </a:solidFill>
              </a:rPr>
              <a:t>The Overall State Indicator Score falls below 90 percent for that single measure.</a:t>
            </a:r>
            <a:endParaRPr sz="2200">
              <a:solidFill>
                <a:srgbClr val="073763"/>
              </a:solidFill>
            </a:endParaRPr>
          </a:p>
          <a:p>
            <a:pPr marL="0" lvl="0" indent="0" algn="l" rtl="0">
              <a:lnSpc>
                <a:spcPct val="100000"/>
              </a:lnSpc>
              <a:spcBef>
                <a:spcPts val="400"/>
              </a:spcBef>
              <a:spcAft>
                <a:spcPts val="0"/>
              </a:spcAft>
              <a:buSzPts val="2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89916aa2cf_1_34"/>
          <p:cNvSpPr txBox="1">
            <a:spLocks noGrp="1"/>
          </p:cNvSpPr>
          <p:nvPr>
            <p:ph type="title"/>
          </p:nvPr>
        </p:nvSpPr>
        <p:spPr>
          <a:xfrm>
            <a:off x="125800" y="228600"/>
            <a:ext cx="11456700" cy="38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300" b="1">
                <a:solidFill>
                  <a:srgbClr val="073763"/>
                </a:solidFill>
              </a:rPr>
              <a:t>Assessment of State Performance PY2021</a:t>
            </a:r>
            <a:endParaRPr sz="3300" b="1">
              <a:solidFill>
                <a:srgbClr val="073763"/>
              </a:solidFill>
            </a:endParaRPr>
          </a:p>
        </p:txBody>
      </p:sp>
      <p:sp>
        <p:nvSpPr>
          <p:cNvPr id="285" name="Google Shape;285;g189916aa2cf_1_34"/>
          <p:cNvSpPr txBox="1">
            <a:spLocks noGrp="1"/>
          </p:cNvSpPr>
          <p:nvPr>
            <p:ph type="body" idx="1"/>
          </p:nvPr>
        </p:nvSpPr>
        <p:spPr>
          <a:xfrm>
            <a:off x="609600" y="838200"/>
            <a:ext cx="10972800" cy="51198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400"/>
              </a:spcBef>
              <a:spcAft>
                <a:spcPts val="0"/>
              </a:spcAft>
              <a:buClr>
                <a:schemeClr val="accent2"/>
              </a:buClr>
              <a:buSzPts val="2800"/>
              <a:buChar char="➢"/>
            </a:pPr>
            <a:r>
              <a:rPr lang="en-US" sz="2400">
                <a:solidFill>
                  <a:srgbClr val="073763"/>
                </a:solidFill>
              </a:rPr>
              <a:t>DOL Assessed State Performance for PY2021 (7/1/2021-6/30/2022)</a:t>
            </a:r>
            <a:endParaRPr sz="2400">
              <a:solidFill>
                <a:srgbClr val="073763"/>
              </a:solidFill>
            </a:endParaRPr>
          </a:p>
          <a:p>
            <a:pPr marL="457200" lvl="0" indent="-406400" algn="l" rtl="0">
              <a:lnSpc>
                <a:spcPct val="100000"/>
              </a:lnSpc>
              <a:spcBef>
                <a:spcPts val="0"/>
              </a:spcBef>
              <a:spcAft>
                <a:spcPts val="0"/>
              </a:spcAft>
              <a:buClr>
                <a:schemeClr val="accent2"/>
              </a:buClr>
              <a:buSzPts val="2800"/>
              <a:buChar char="➢"/>
            </a:pPr>
            <a:r>
              <a:rPr lang="en-US" sz="2400">
                <a:solidFill>
                  <a:srgbClr val="073763"/>
                </a:solidFill>
              </a:rPr>
              <a:t>The following Individual Indicator Scores must be 50% or higher</a:t>
            </a:r>
            <a:endParaRPr sz="2400">
              <a:solidFill>
                <a:srgbClr val="073763"/>
              </a:solidFill>
            </a:endParaRPr>
          </a:p>
          <a:p>
            <a:pPr marL="914400" lvl="1" indent="-381000" algn="l" rtl="0">
              <a:lnSpc>
                <a:spcPct val="100000"/>
              </a:lnSpc>
              <a:spcBef>
                <a:spcPts val="0"/>
              </a:spcBef>
              <a:spcAft>
                <a:spcPts val="0"/>
              </a:spcAft>
              <a:buClr>
                <a:schemeClr val="accent2"/>
              </a:buClr>
              <a:buSzPts val="2400"/>
              <a:buChar char="○"/>
            </a:pPr>
            <a:r>
              <a:rPr lang="en-US" sz="2400">
                <a:solidFill>
                  <a:srgbClr val="073763"/>
                </a:solidFill>
              </a:rPr>
              <a:t>Employment Rate 2nd Quarter After Exit</a:t>
            </a:r>
            <a:endParaRPr sz="24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Adults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Dislocated Workers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Youth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Wagner-Peyser (Employment Service)</a:t>
            </a:r>
            <a:endParaRPr sz="2200">
              <a:solidFill>
                <a:srgbClr val="073763"/>
              </a:solidFill>
            </a:endParaRPr>
          </a:p>
          <a:p>
            <a:pPr marL="1371600" lvl="0" indent="0" algn="l" rtl="0">
              <a:lnSpc>
                <a:spcPct val="100000"/>
              </a:lnSpc>
              <a:spcBef>
                <a:spcPts val="0"/>
              </a:spcBef>
              <a:spcAft>
                <a:spcPts val="0"/>
              </a:spcAft>
              <a:buNone/>
            </a:pPr>
            <a:endParaRPr sz="2200">
              <a:solidFill>
                <a:srgbClr val="073763"/>
              </a:solidFill>
            </a:endParaRPr>
          </a:p>
          <a:p>
            <a:pPr marL="914400" lvl="1" indent="-381000" algn="l" rtl="0">
              <a:lnSpc>
                <a:spcPct val="100000"/>
              </a:lnSpc>
              <a:spcBef>
                <a:spcPts val="0"/>
              </a:spcBef>
              <a:spcAft>
                <a:spcPts val="0"/>
              </a:spcAft>
              <a:buClr>
                <a:schemeClr val="accent2"/>
              </a:buClr>
              <a:buSzPts val="2400"/>
              <a:buChar char="○"/>
            </a:pPr>
            <a:r>
              <a:rPr lang="en-US" sz="2400">
                <a:solidFill>
                  <a:srgbClr val="073763"/>
                </a:solidFill>
              </a:rPr>
              <a:t>Median Earnings 2nd Quarter After Exit</a:t>
            </a:r>
            <a:endParaRPr sz="24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Adults</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Dislocated Workers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Youth </a:t>
            </a:r>
            <a:endParaRPr sz="2200">
              <a:solidFill>
                <a:srgbClr val="073763"/>
              </a:solidFill>
            </a:endParaRPr>
          </a:p>
          <a:p>
            <a:pPr marL="1371600" lvl="2" indent="-355600" algn="l" rtl="0">
              <a:lnSpc>
                <a:spcPct val="100000"/>
              </a:lnSpc>
              <a:spcBef>
                <a:spcPts val="0"/>
              </a:spcBef>
              <a:spcAft>
                <a:spcPts val="0"/>
              </a:spcAft>
              <a:buClr>
                <a:schemeClr val="accent2"/>
              </a:buClr>
              <a:buSzPts val="2000"/>
              <a:buChar char="■"/>
            </a:pPr>
            <a:r>
              <a:rPr lang="en-US" sz="2200">
                <a:solidFill>
                  <a:srgbClr val="073763"/>
                </a:solidFill>
              </a:rPr>
              <a:t>Employment Service (Wagner-Peyser)</a:t>
            </a:r>
            <a:endParaRPr sz="2200">
              <a:solidFill>
                <a:srgbClr val="073763"/>
              </a:solidFill>
            </a:endParaRPr>
          </a:p>
          <a:p>
            <a:pPr marL="1371600" lvl="0" indent="0" algn="l" rtl="0">
              <a:lnSpc>
                <a:spcPct val="100000"/>
              </a:lnSpc>
              <a:spcBef>
                <a:spcPts val="400"/>
              </a:spcBef>
              <a:spcAft>
                <a:spcPts val="0"/>
              </a:spcAft>
              <a:buSzPts val="2000"/>
              <a:buNone/>
            </a:pP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89916aa2cf_1_40"/>
          <p:cNvSpPr txBox="1">
            <a:spLocks noGrp="1"/>
          </p:cNvSpPr>
          <p:nvPr>
            <p:ph type="title"/>
          </p:nvPr>
        </p:nvSpPr>
        <p:spPr>
          <a:xfrm>
            <a:off x="176225" y="173925"/>
            <a:ext cx="10972800" cy="85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sz="3300" b="1">
                <a:solidFill>
                  <a:srgbClr val="073763"/>
                </a:solidFill>
              </a:rPr>
              <a:t>How Did Arizona Perform in PY2021?</a:t>
            </a:r>
            <a:endParaRPr sz="3300" b="1">
              <a:solidFill>
                <a:srgbClr val="073763"/>
              </a:solidFill>
            </a:endParaRPr>
          </a:p>
        </p:txBody>
      </p:sp>
      <p:sp>
        <p:nvSpPr>
          <p:cNvPr id="291" name="Google Shape;291;g189916aa2cf_1_40"/>
          <p:cNvSpPr txBox="1">
            <a:spLocks noGrp="1"/>
          </p:cNvSpPr>
          <p:nvPr>
            <p:ph type="body" idx="1"/>
          </p:nvPr>
        </p:nvSpPr>
        <p:spPr>
          <a:xfrm>
            <a:off x="609600" y="882250"/>
            <a:ext cx="10972800" cy="551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000"/>
              <a:buNone/>
            </a:pPr>
            <a:endParaRPr b="1">
              <a:highlight>
                <a:srgbClr val="FFFFFF"/>
              </a:highlight>
            </a:endParaRPr>
          </a:p>
          <a:p>
            <a:pPr marL="0" lvl="0" indent="0" algn="l" rtl="0">
              <a:lnSpc>
                <a:spcPct val="100000"/>
              </a:lnSpc>
              <a:spcBef>
                <a:spcPts val="1000"/>
              </a:spcBef>
              <a:spcAft>
                <a:spcPts val="0"/>
              </a:spcAft>
              <a:buSzPts val="2000"/>
              <a:buNone/>
            </a:pPr>
            <a:endParaRPr b="1">
              <a:highlight>
                <a:srgbClr val="FFFF00"/>
              </a:highlight>
            </a:endParaRPr>
          </a:p>
        </p:txBody>
      </p:sp>
      <p:pic>
        <p:nvPicPr>
          <p:cNvPr id="292" name="Google Shape;292;g189916aa2cf_1_40"/>
          <p:cNvPicPr preferRelativeResize="0"/>
          <p:nvPr/>
        </p:nvPicPr>
        <p:blipFill>
          <a:blip r:embed="rId3">
            <a:alphaModFix/>
          </a:blip>
          <a:stretch>
            <a:fillRect/>
          </a:stretch>
        </p:blipFill>
        <p:spPr>
          <a:xfrm>
            <a:off x="176225" y="882250"/>
            <a:ext cx="11839575" cy="4954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89916aa2cf_1_6"/>
          <p:cNvSpPr txBox="1">
            <a:spLocks noGrp="1"/>
          </p:cNvSpPr>
          <p:nvPr>
            <p:ph type="title"/>
          </p:nvPr>
        </p:nvSpPr>
        <p:spPr>
          <a:xfrm>
            <a:off x="67050" y="413200"/>
            <a:ext cx="11979000" cy="76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300" b="1">
                <a:solidFill>
                  <a:srgbClr val="1C4587"/>
                </a:solidFill>
              </a:rPr>
              <a:t>Workforce Team Report</a:t>
            </a:r>
            <a:endParaRPr sz="3300" b="1">
              <a:solidFill>
                <a:srgbClr val="1C4587"/>
              </a:solidFill>
            </a:endParaRPr>
          </a:p>
          <a:p>
            <a:pPr marL="0" lvl="0" indent="0" algn="l" rtl="0">
              <a:spcBef>
                <a:spcPts val="0"/>
              </a:spcBef>
              <a:spcAft>
                <a:spcPts val="0"/>
              </a:spcAft>
              <a:buNone/>
            </a:pPr>
            <a:endParaRPr/>
          </a:p>
        </p:txBody>
      </p:sp>
      <p:sp>
        <p:nvSpPr>
          <p:cNvPr id="91" name="Google Shape;91;g189916aa2cf_1_6"/>
          <p:cNvSpPr txBox="1">
            <a:spLocks noGrp="1"/>
          </p:cNvSpPr>
          <p:nvPr>
            <p:ph type="body" idx="1"/>
          </p:nvPr>
        </p:nvSpPr>
        <p:spPr>
          <a:xfrm>
            <a:off x="145950" y="938750"/>
            <a:ext cx="11655300" cy="483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1C4587"/>
                </a:solidFill>
              </a:rPr>
              <a:t>Sara Agostinho, Program Oversight and Support Administrator</a:t>
            </a:r>
            <a:endParaRPr>
              <a:solidFill>
                <a:srgbClr val="1C4587"/>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pic>
        <p:nvPicPr>
          <p:cNvPr id="92" name="Google Shape;92;g189916aa2cf_1_6"/>
          <p:cNvPicPr preferRelativeResize="0"/>
          <p:nvPr/>
        </p:nvPicPr>
        <p:blipFill>
          <a:blip r:embed="rId3">
            <a:alphaModFix/>
          </a:blip>
          <a:stretch>
            <a:fillRect/>
          </a:stretch>
        </p:blipFill>
        <p:spPr>
          <a:xfrm>
            <a:off x="145950" y="1522250"/>
            <a:ext cx="2482775" cy="3317699"/>
          </a:xfrm>
          <a:prstGeom prst="rect">
            <a:avLst/>
          </a:prstGeom>
          <a:noFill/>
          <a:ln>
            <a:noFill/>
          </a:ln>
        </p:spPr>
      </p:pic>
      <p:sp>
        <p:nvSpPr>
          <p:cNvPr id="93" name="Google Shape;93;g189916aa2cf_1_6"/>
          <p:cNvSpPr txBox="1"/>
          <p:nvPr/>
        </p:nvSpPr>
        <p:spPr>
          <a:xfrm>
            <a:off x="2628725" y="1887400"/>
            <a:ext cx="9145500" cy="3909300"/>
          </a:xfrm>
          <a:prstGeom prst="rect">
            <a:avLst/>
          </a:prstGeom>
          <a:noFill/>
          <a:ln>
            <a:noFill/>
          </a:ln>
        </p:spPr>
        <p:txBody>
          <a:bodyPr spcFirstLastPara="1" wrap="square" lIns="91425" tIns="91425" rIns="91425" bIns="91425" anchor="t" anchorCtr="0">
            <a:spAutoFit/>
          </a:bodyPr>
          <a:lstStyle/>
          <a:p>
            <a:pPr marL="596900" lvl="0" indent="-368300" algn="l" rtl="0">
              <a:lnSpc>
                <a:spcPct val="115000"/>
              </a:lnSpc>
              <a:spcBef>
                <a:spcPts val="1000"/>
              </a:spcBef>
              <a:spcAft>
                <a:spcPts val="0"/>
              </a:spcAft>
              <a:buClr>
                <a:schemeClr val="accent2"/>
              </a:buClr>
              <a:buSzPts val="2200"/>
              <a:buChar char="●"/>
            </a:pPr>
            <a:r>
              <a:rPr lang="en-US" sz="2200">
                <a:solidFill>
                  <a:srgbClr val="1C4587"/>
                </a:solidFill>
                <a:highlight>
                  <a:srgbClr val="FFFFFF"/>
                </a:highlight>
              </a:rPr>
              <a:t>Point of contact within the Department of Economic Security for information on or about the public workforce system</a:t>
            </a:r>
            <a:endParaRPr sz="2200">
              <a:solidFill>
                <a:srgbClr val="1C4587"/>
              </a:solidFill>
              <a:highlight>
                <a:srgbClr val="FFFFFF"/>
              </a:highlight>
            </a:endParaRPr>
          </a:p>
          <a:p>
            <a:pPr marL="596900" lvl="0" indent="-368300" algn="l" rtl="0">
              <a:lnSpc>
                <a:spcPct val="115000"/>
              </a:lnSpc>
              <a:spcBef>
                <a:spcPts val="0"/>
              </a:spcBef>
              <a:spcAft>
                <a:spcPts val="0"/>
              </a:spcAft>
              <a:buClr>
                <a:schemeClr val="accent2"/>
              </a:buClr>
              <a:buSzPts val="2200"/>
              <a:buChar char="●"/>
            </a:pPr>
            <a:r>
              <a:rPr lang="en-US" sz="2200">
                <a:solidFill>
                  <a:srgbClr val="1C4587"/>
                </a:solidFill>
                <a:highlight>
                  <a:srgbClr val="FFFFFF"/>
                </a:highlight>
              </a:rPr>
              <a:t>Coordinates federal and state workforce activities and technical assistance</a:t>
            </a:r>
            <a:endParaRPr sz="2200">
              <a:solidFill>
                <a:srgbClr val="1C4587"/>
              </a:solidFill>
              <a:highlight>
                <a:srgbClr val="FFFFFF"/>
              </a:highlight>
            </a:endParaRPr>
          </a:p>
          <a:p>
            <a:pPr marL="596900" lvl="0" indent="-368300" algn="l" rtl="0">
              <a:lnSpc>
                <a:spcPct val="115000"/>
              </a:lnSpc>
              <a:spcBef>
                <a:spcPts val="0"/>
              </a:spcBef>
              <a:spcAft>
                <a:spcPts val="0"/>
              </a:spcAft>
              <a:buClr>
                <a:schemeClr val="accent2"/>
              </a:buClr>
              <a:buSzPts val="2200"/>
              <a:buChar char="●"/>
            </a:pPr>
            <a:r>
              <a:rPr lang="en-US" sz="2200">
                <a:solidFill>
                  <a:srgbClr val="1C4587"/>
                </a:solidFill>
                <a:highlight>
                  <a:srgbClr val="FFFFFF"/>
                </a:highlight>
              </a:rPr>
              <a:t>Cultivates relationships with federal, state, and local partners and convenes cross-agency operational meetings</a:t>
            </a:r>
            <a:endParaRPr sz="2200">
              <a:solidFill>
                <a:srgbClr val="1C4587"/>
              </a:solidFill>
              <a:highlight>
                <a:srgbClr val="FFFFFF"/>
              </a:highlight>
            </a:endParaRPr>
          </a:p>
          <a:p>
            <a:pPr marL="0" lvl="0" indent="0" algn="l" rtl="0">
              <a:lnSpc>
                <a:spcPct val="115000"/>
              </a:lnSpc>
              <a:spcBef>
                <a:spcPts val="1000"/>
              </a:spcBef>
              <a:spcAft>
                <a:spcPts val="0"/>
              </a:spcAft>
              <a:buNone/>
            </a:pPr>
            <a:endParaRPr sz="2200">
              <a:solidFill>
                <a:srgbClr val="1C4587"/>
              </a:solidFill>
              <a:highlight>
                <a:srgbClr val="FFFFFF"/>
              </a:highlight>
            </a:endParaRPr>
          </a:p>
          <a:p>
            <a:pPr marL="0" lvl="0" indent="0" algn="ctr" rtl="0">
              <a:lnSpc>
                <a:spcPct val="115000"/>
              </a:lnSpc>
              <a:spcBef>
                <a:spcPts val="1000"/>
              </a:spcBef>
              <a:spcAft>
                <a:spcPts val="0"/>
              </a:spcAft>
              <a:buNone/>
            </a:pPr>
            <a:r>
              <a:rPr lang="en-US" sz="2250">
                <a:solidFill>
                  <a:srgbClr val="1C4587"/>
                </a:solidFill>
                <a:highlight>
                  <a:srgbClr val="FFFFFF"/>
                </a:highlight>
                <a:latin typeface="Roboto"/>
                <a:ea typeface="Roboto"/>
                <a:cs typeface="Roboto"/>
                <a:sym typeface="Roboto"/>
              </a:rPr>
              <a:t>Email: sagostinho@azdes.gov</a:t>
            </a:r>
            <a:endParaRPr sz="3400">
              <a:solidFill>
                <a:srgbClr val="1C4587"/>
              </a:solidFill>
              <a:highlight>
                <a:srgbClr val="FFFFFF"/>
              </a:highlight>
            </a:endParaRPr>
          </a:p>
          <a:p>
            <a:pPr marL="0" lvl="0" indent="0" algn="l" rtl="0">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89916aa2cf_1_46"/>
          <p:cNvSpPr txBox="1">
            <a:spLocks noGrp="1"/>
          </p:cNvSpPr>
          <p:nvPr>
            <p:ph type="title"/>
          </p:nvPr>
        </p:nvSpPr>
        <p:spPr>
          <a:xfrm>
            <a:off x="125800" y="228600"/>
            <a:ext cx="11456700" cy="381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3300" b="1">
                <a:solidFill>
                  <a:srgbClr val="073763"/>
                </a:solidFill>
              </a:rPr>
              <a:t>Next Steps</a:t>
            </a:r>
            <a:r>
              <a:rPr lang="en-US" sz="3000"/>
              <a:t> </a:t>
            </a:r>
            <a:endParaRPr sz="3000"/>
          </a:p>
        </p:txBody>
      </p:sp>
      <p:sp>
        <p:nvSpPr>
          <p:cNvPr id="299" name="Google Shape;299;g189916aa2cf_1_46"/>
          <p:cNvSpPr txBox="1">
            <a:spLocks noGrp="1"/>
          </p:cNvSpPr>
          <p:nvPr>
            <p:ph type="body" idx="1"/>
          </p:nvPr>
        </p:nvSpPr>
        <p:spPr>
          <a:xfrm>
            <a:off x="125800" y="838200"/>
            <a:ext cx="11542200" cy="4983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400"/>
              </a:spcBef>
              <a:spcAft>
                <a:spcPts val="0"/>
              </a:spcAft>
              <a:buClr>
                <a:schemeClr val="accent2"/>
              </a:buClr>
              <a:buSzPts val="2800"/>
              <a:buChar char="➢"/>
            </a:pPr>
            <a:r>
              <a:rPr lang="en-US" sz="2200">
                <a:solidFill>
                  <a:srgbClr val="073763"/>
                </a:solidFill>
              </a:rPr>
              <a:t>Assess the Performance of the Local Workforce Development Boards (LWDBs) to Determine if LWDBs Met Performance for PY 2021 -  required per TEGL 11-19</a:t>
            </a:r>
            <a:endParaRPr sz="2200">
              <a:solidFill>
                <a:srgbClr val="073763"/>
              </a:solidFill>
            </a:endParaRPr>
          </a:p>
          <a:p>
            <a:pPr marL="914400" lvl="1" indent="-381000" algn="l" rtl="0">
              <a:lnSpc>
                <a:spcPct val="100000"/>
              </a:lnSpc>
              <a:spcBef>
                <a:spcPts val="0"/>
              </a:spcBef>
              <a:spcAft>
                <a:spcPts val="0"/>
              </a:spcAft>
              <a:buClr>
                <a:schemeClr val="accent2"/>
              </a:buClr>
              <a:buSzPts val="2400"/>
              <a:buChar char="○"/>
            </a:pPr>
            <a:r>
              <a:rPr lang="en-US" sz="2200"/>
              <a:t>Assessment to be conducted as soon as data is available </a:t>
            </a:r>
            <a:endParaRPr sz="2200"/>
          </a:p>
          <a:p>
            <a:pPr marL="457200" lvl="0" indent="-406400" algn="l" rtl="0">
              <a:lnSpc>
                <a:spcPct val="100000"/>
              </a:lnSpc>
              <a:spcBef>
                <a:spcPts val="0"/>
              </a:spcBef>
              <a:spcAft>
                <a:spcPts val="0"/>
              </a:spcAft>
              <a:buClr>
                <a:schemeClr val="accent2"/>
              </a:buClr>
              <a:buSzPts val="2800"/>
              <a:buChar char="➢"/>
            </a:pPr>
            <a:r>
              <a:rPr lang="en-US" sz="2200"/>
              <a:t>Will Use the Same Indicators Used by DOL to Assess the State Performance to Assess (LWDBs) - scores must be 50% or higher for the following:</a:t>
            </a:r>
            <a:endParaRPr sz="2200"/>
          </a:p>
          <a:p>
            <a:pPr marL="914400" lvl="1" indent="-381000" algn="l" rtl="0">
              <a:lnSpc>
                <a:spcPct val="100000"/>
              </a:lnSpc>
              <a:spcBef>
                <a:spcPts val="0"/>
              </a:spcBef>
              <a:spcAft>
                <a:spcPts val="0"/>
              </a:spcAft>
              <a:buClr>
                <a:schemeClr val="accent2"/>
              </a:buClr>
              <a:buSzPts val="2400"/>
              <a:buChar char="○"/>
            </a:pPr>
            <a:r>
              <a:rPr lang="en-US" sz="2200"/>
              <a:t>Employment Rate 2nd Quarter After Exit</a:t>
            </a:r>
            <a:endParaRPr sz="2200"/>
          </a:p>
          <a:p>
            <a:pPr marL="1371600" lvl="2" indent="-355600" algn="l" rtl="0">
              <a:lnSpc>
                <a:spcPct val="100000"/>
              </a:lnSpc>
              <a:spcBef>
                <a:spcPts val="0"/>
              </a:spcBef>
              <a:spcAft>
                <a:spcPts val="0"/>
              </a:spcAft>
              <a:buClr>
                <a:schemeClr val="accent2"/>
              </a:buClr>
              <a:buSzPts val="2000"/>
              <a:buChar char="■"/>
            </a:pPr>
            <a:r>
              <a:rPr lang="en-US" sz="2200"/>
              <a:t>Adults </a:t>
            </a:r>
            <a:endParaRPr sz="2200"/>
          </a:p>
          <a:p>
            <a:pPr marL="1371600" lvl="2" indent="-355600" algn="l" rtl="0">
              <a:lnSpc>
                <a:spcPct val="100000"/>
              </a:lnSpc>
              <a:spcBef>
                <a:spcPts val="0"/>
              </a:spcBef>
              <a:spcAft>
                <a:spcPts val="0"/>
              </a:spcAft>
              <a:buClr>
                <a:schemeClr val="accent2"/>
              </a:buClr>
              <a:buSzPts val="2000"/>
              <a:buChar char="■"/>
            </a:pPr>
            <a:r>
              <a:rPr lang="en-US" sz="2200"/>
              <a:t>Dislocated Workers </a:t>
            </a:r>
            <a:endParaRPr sz="2200"/>
          </a:p>
          <a:p>
            <a:pPr marL="1371600" lvl="2" indent="-355600" algn="l" rtl="0">
              <a:lnSpc>
                <a:spcPct val="100000"/>
              </a:lnSpc>
              <a:spcBef>
                <a:spcPts val="0"/>
              </a:spcBef>
              <a:spcAft>
                <a:spcPts val="0"/>
              </a:spcAft>
              <a:buClr>
                <a:schemeClr val="accent2"/>
              </a:buClr>
              <a:buSzPts val="2000"/>
              <a:buChar char="■"/>
            </a:pPr>
            <a:r>
              <a:rPr lang="en-US" sz="2200"/>
              <a:t>Youth </a:t>
            </a:r>
            <a:endParaRPr sz="2200"/>
          </a:p>
          <a:p>
            <a:pPr marL="914400" lvl="1" indent="-381000" algn="l" rtl="0">
              <a:lnSpc>
                <a:spcPct val="100000"/>
              </a:lnSpc>
              <a:spcBef>
                <a:spcPts val="0"/>
              </a:spcBef>
              <a:spcAft>
                <a:spcPts val="0"/>
              </a:spcAft>
              <a:buClr>
                <a:schemeClr val="accent2"/>
              </a:buClr>
              <a:buSzPts val="2400"/>
              <a:buChar char="○"/>
            </a:pPr>
            <a:r>
              <a:rPr lang="en-US" sz="2200"/>
              <a:t>Median Earnings 2nd Quarter After Exit</a:t>
            </a:r>
            <a:endParaRPr sz="2200"/>
          </a:p>
          <a:p>
            <a:pPr marL="1371600" lvl="2" indent="-355600" algn="l" rtl="0">
              <a:lnSpc>
                <a:spcPct val="100000"/>
              </a:lnSpc>
              <a:spcBef>
                <a:spcPts val="0"/>
              </a:spcBef>
              <a:spcAft>
                <a:spcPts val="0"/>
              </a:spcAft>
              <a:buClr>
                <a:schemeClr val="accent2"/>
              </a:buClr>
              <a:buSzPts val="2000"/>
              <a:buChar char="■"/>
            </a:pPr>
            <a:r>
              <a:rPr lang="en-US" sz="2200"/>
              <a:t>Adults</a:t>
            </a:r>
            <a:endParaRPr sz="2200"/>
          </a:p>
          <a:p>
            <a:pPr marL="1371600" lvl="2" indent="-355600" algn="l" rtl="0">
              <a:lnSpc>
                <a:spcPct val="100000"/>
              </a:lnSpc>
              <a:spcBef>
                <a:spcPts val="0"/>
              </a:spcBef>
              <a:spcAft>
                <a:spcPts val="0"/>
              </a:spcAft>
              <a:buClr>
                <a:schemeClr val="accent2"/>
              </a:buClr>
              <a:buSzPts val="2000"/>
              <a:buChar char="■"/>
            </a:pPr>
            <a:r>
              <a:rPr lang="en-US" sz="2200"/>
              <a:t>Dislocated Workers </a:t>
            </a:r>
            <a:endParaRPr sz="2200"/>
          </a:p>
          <a:p>
            <a:pPr marL="1371600" lvl="2" indent="-355600" algn="l" rtl="0">
              <a:lnSpc>
                <a:spcPct val="100000"/>
              </a:lnSpc>
              <a:spcBef>
                <a:spcPts val="0"/>
              </a:spcBef>
              <a:spcAft>
                <a:spcPts val="0"/>
              </a:spcAft>
              <a:buClr>
                <a:schemeClr val="accent2"/>
              </a:buClr>
              <a:buSzPts val="2000"/>
              <a:buChar char="■"/>
            </a:pPr>
            <a:r>
              <a:rPr lang="en-US" sz="2200"/>
              <a:t>Youth </a:t>
            </a:r>
            <a:endParaRPr sz="2200"/>
          </a:p>
          <a:p>
            <a:pPr marL="1371600" lvl="0" indent="0" algn="l" rtl="0">
              <a:lnSpc>
                <a:spcPct val="100000"/>
              </a:lnSpc>
              <a:spcBef>
                <a:spcPts val="320"/>
              </a:spcBef>
              <a:spcAft>
                <a:spcPts val="0"/>
              </a:spcAft>
              <a:buSzPts val="2000"/>
              <a:buNone/>
            </a:pPr>
            <a:endParaRPr sz="2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title"/>
          </p:nvPr>
        </p:nvSpPr>
        <p:spPr>
          <a:xfrm>
            <a:off x="127412" y="348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Workgroup Updates</a:t>
            </a:r>
            <a:r>
              <a:rPr lang="en-US" sz="3600" b="1">
                <a:solidFill>
                  <a:srgbClr val="003B67"/>
                </a:solidFill>
              </a:rPr>
              <a:t> </a:t>
            </a:r>
            <a:endParaRPr sz="3600" b="1">
              <a:solidFill>
                <a:srgbClr val="003B67"/>
              </a:solidFill>
            </a:endParaRPr>
          </a:p>
        </p:txBody>
      </p:sp>
      <p:pic>
        <p:nvPicPr>
          <p:cNvPr id="306" name="Google Shape;306;p19"/>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307" name="Google Shape;307;p19"/>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8" name="Google Shape;308;p19"/>
          <p:cNvSpPr txBox="1"/>
          <p:nvPr/>
        </p:nvSpPr>
        <p:spPr>
          <a:xfrm>
            <a:off x="3549450" y="3259100"/>
            <a:ext cx="5093100" cy="41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US" sz="2100">
                <a:solidFill>
                  <a:schemeClr val="lt1"/>
                </a:solidFill>
              </a:rPr>
              <a:t>Strategic Plan Workgroup</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0"/>
          <p:cNvSpPr txBox="1">
            <a:spLocks noGrp="1"/>
          </p:cNvSpPr>
          <p:nvPr>
            <p:ph type="title"/>
          </p:nvPr>
        </p:nvSpPr>
        <p:spPr>
          <a:xfrm>
            <a:off x="47700" y="358050"/>
            <a:ext cx="10817100" cy="703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r>
              <a:rPr lang="en-US" sz="3300" b="1">
                <a:solidFill>
                  <a:srgbClr val="003B67"/>
                </a:solidFill>
              </a:rPr>
              <a:t>Strategic Plan Workgroup Update</a:t>
            </a:r>
            <a:endParaRPr sz="3400"/>
          </a:p>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endParaRPr/>
          </a:p>
        </p:txBody>
      </p:sp>
      <p:sp>
        <p:nvSpPr>
          <p:cNvPr id="315" name="Google Shape;315;p20"/>
          <p:cNvSpPr txBox="1">
            <a:spLocks noGrp="1"/>
          </p:cNvSpPr>
          <p:nvPr>
            <p:ph type="body" idx="1"/>
          </p:nvPr>
        </p:nvSpPr>
        <p:spPr>
          <a:xfrm>
            <a:off x="137850" y="426825"/>
            <a:ext cx="11916300" cy="56985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2000" b="1">
              <a:solidFill>
                <a:schemeClr val="accent2"/>
              </a:solidFill>
            </a:endParaRPr>
          </a:p>
          <a:p>
            <a:pPr marL="457200" lvl="0" indent="-406400" algn="l" rtl="0">
              <a:lnSpc>
                <a:spcPct val="115000"/>
              </a:lnSpc>
              <a:spcBef>
                <a:spcPts val="0"/>
              </a:spcBef>
              <a:spcAft>
                <a:spcPts val="0"/>
              </a:spcAft>
              <a:buClr>
                <a:schemeClr val="accent2"/>
              </a:buClr>
              <a:buSzPts val="2800"/>
              <a:buChar char="➢"/>
            </a:pPr>
            <a:r>
              <a:rPr lang="en-US" sz="2200">
                <a:solidFill>
                  <a:srgbClr val="003B67"/>
                </a:solidFill>
              </a:rPr>
              <a:t>Purpose of Workgroup</a:t>
            </a:r>
            <a:endParaRPr sz="2200">
              <a:solidFill>
                <a:srgbClr val="003B67"/>
              </a:solidFill>
            </a:endParaRPr>
          </a:p>
          <a:p>
            <a:pPr marL="457200" lvl="0" indent="-406400" algn="l" rtl="0">
              <a:lnSpc>
                <a:spcPct val="115000"/>
              </a:lnSpc>
              <a:spcBef>
                <a:spcPts val="0"/>
              </a:spcBef>
              <a:spcAft>
                <a:spcPts val="0"/>
              </a:spcAft>
              <a:buClr>
                <a:schemeClr val="accent2"/>
              </a:buClr>
              <a:buSzPts val="2800"/>
              <a:buChar char="➢"/>
            </a:pPr>
            <a:r>
              <a:rPr lang="en-US" sz="2200">
                <a:solidFill>
                  <a:srgbClr val="003B67"/>
                </a:solidFill>
              </a:rPr>
              <a:t>Workgroup Structure</a:t>
            </a:r>
            <a:endParaRPr sz="2200">
              <a:solidFill>
                <a:srgbClr val="003B67"/>
              </a:solidFill>
            </a:endParaRPr>
          </a:p>
          <a:p>
            <a:pPr marL="1371600" lvl="1" indent="-368300" algn="l" rtl="0">
              <a:lnSpc>
                <a:spcPct val="115000"/>
              </a:lnSpc>
              <a:spcBef>
                <a:spcPts val="0"/>
              </a:spcBef>
              <a:spcAft>
                <a:spcPts val="0"/>
              </a:spcAft>
              <a:buClr>
                <a:srgbClr val="003B67"/>
              </a:buClr>
              <a:buSzPts val="2200"/>
              <a:buChar char="○"/>
            </a:pPr>
            <a:r>
              <a:rPr lang="en-US" sz="2200">
                <a:solidFill>
                  <a:srgbClr val="003B67"/>
                </a:solidFill>
              </a:rPr>
              <a:t>LWDBs, DES, Council members, Titles I, II, III, IV, Business Services</a:t>
            </a:r>
            <a:endParaRPr sz="2200">
              <a:solidFill>
                <a:srgbClr val="003B67"/>
              </a:solidFill>
            </a:endParaRPr>
          </a:p>
          <a:p>
            <a:pPr marL="1371600" lvl="1" indent="-368300" algn="l" rtl="0">
              <a:lnSpc>
                <a:spcPct val="115000"/>
              </a:lnSpc>
              <a:spcBef>
                <a:spcPts val="0"/>
              </a:spcBef>
              <a:spcAft>
                <a:spcPts val="0"/>
              </a:spcAft>
              <a:buClr>
                <a:srgbClr val="003B67"/>
              </a:buClr>
              <a:buSzPts val="2200"/>
              <a:buChar char="○"/>
            </a:pPr>
            <a:r>
              <a:rPr lang="en-US" sz="2200">
                <a:solidFill>
                  <a:srgbClr val="003B67"/>
                </a:solidFill>
              </a:rPr>
              <a:t>Weekly meetings</a:t>
            </a:r>
            <a:endParaRPr sz="2200">
              <a:solidFill>
                <a:srgbClr val="003B67"/>
              </a:solidFill>
            </a:endParaRPr>
          </a:p>
          <a:p>
            <a:pPr marL="1371600" lvl="0" indent="0" algn="l" rtl="0">
              <a:lnSpc>
                <a:spcPct val="115000"/>
              </a:lnSpc>
              <a:spcBef>
                <a:spcPts val="0"/>
              </a:spcBef>
              <a:spcAft>
                <a:spcPts val="0"/>
              </a:spcAft>
              <a:buNone/>
            </a:pPr>
            <a:endParaRPr sz="2200">
              <a:solidFill>
                <a:srgbClr val="003B67"/>
              </a:solidFill>
            </a:endParaRPr>
          </a:p>
          <a:p>
            <a:pPr marL="457200" lvl="0" indent="-406400" algn="l" rtl="0">
              <a:lnSpc>
                <a:spcPct val="115000"/>
              </a:lnSpc>
              <a:spcBef>
                <a:spcPts val="0"/>
              </a:spcBef>
              <a:spcAft>
                <a:spcPts val="0"/>
              </a:spcAft>
              <a:buClr>
                <a:srgbClr val="E24824"/>
              </a:buClr>
              <a:buSzPts val="2800"/>
              <a:buChar char="➢"/>
            </a:pPr>
            <a:r>
              <a:rPr lang="en-US" sz="2200" b="1">
                <a:solidFill>
                  <a:schemeClr val="accent2"/>
                </a:solidFill>
              </a:rPr>
              <a:t>OLD</a:t>
            </a:r>
            <a:r>
              <a:rPr lang="en-US" sz="2200">
                <a:solidFill>
                  <a:srgbClr val="073763"/>
                </a:solidFill>
              </a:rPr>
              <a:t> Workforce Arizona Council Mission &amp; Vision Statement</a:t>
            </a:r>
            <a:r>
              <a:rPr lang="en-US" sz="2200">
                <a:solidFill>
                  <a:srgbClr val="202124"/>
                </a:solidFill>
              </a:rPr>
              <a:t> </a:t>
            </a:r>
            <a:endParaRPr sz="2200">
              <a:solidFill>
                <a:srgbClr val="202124"/>
              </a:solidFill>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rPr>
              <a:t>Mission:</a:t>
            </a:r>
            <a:r>
              <a:rPr lang="en-US" sz="2200">
                <a:solidFill>
                  <a:srgbClr val="073763"/>
                </a:solidFill>
              </a:rPr>
              <a:t> The mission of the Workforce Arizona Council is to create meaningful linkages between the education and workforce systems, and help Arizonans of all backgrounds gain employment and prosper in a rapidly changing economy</a:t>
            </a:r>
            <a:endParaRPr sz="2200">
              <a:solidFill>
                <a:srgbClr val="073763"/>
              </a:solidFill>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rPr>
              <a:t>Vision:</a:t>
            </a:r>
            <a:r>
              <a:rPr lang="en-US" sz="2200">
                <a:solidFill>
                  <a:srgbClr val="073763"/>
                </a:solidFill>
              </a:rPr>
              <a:t> The vision of the Workforce Arizona Council is to build a pro-growth economy that provides opportunity for all and builds prosperous communities by building the skills and abilities of Arizonans to meet the workforce needs of our employers</a:t>
            </a:r>
            <a:endParaRPr sz="2200">
              <a:solidFill>
                <a:srgbClr val="073763"/>
              </a:solidFill>
            </a:endParaRPr>
          </a:p>
          <a:p>
            <a:pPr marL="457200" lvl="0" indent="0" algn="l" rtl="0">
              <a:lnSpc>
                <a:spcPct val="100000"/>
              </a:lnSpc>
              <a:spcBef>
                <a:spcPts val="1000"/>
              </a:spcBef>
              <a:spcAft>
                <a:spcPts val="0"/>
              </a:spcAft>
              <a:buNone/>
            </a:pPr>
            <a:endParaRPr sz="2000">
              <a:solidFill>
                <a:srgbClr val="073763"/>
              </a:solidFill>
              <a:latin typeface="Calibri"/>
              <a:ea typeface="Calibri"/>
              <a:cs typeface="Calibri"/>
              <a:sym typeface="Calibri"/>
            </a:endParaRPr>
          </a:p>
          <a:p>
            <a:pPr marL="457200" lvl="0" indent="0" algn="l" rtl="0">
              <a:lnSpc>
                <a:spcPct val="100000"/>
              </a:lnSpc>
              <a:spcBef>
                <a:spcPts val="1000"/>
              </a:spcBef>
              <a:spcAft>
                <a:spcPts val="0"/>
              </a:spcAft>
              <a:buNone/>
            </a:pPr>
            <a:endParaRPr sz="2000">
              <a:solidFill>
                <a:schemeClr val="dk1"/>
              </a:solidFill>
              <a:highlight>
                <a:schemeClr val="lt1"/>
              </a:highlight>
            </a:endParaRPr>
          </a:p>
          <a:p>
            <a:pPr marL="1371600" lvl="0" indent="0" algn="l" rtl="0">
              <a:spcBef>
                <a:spcPts val="0"/>
              </a:spcBef>
              <a:spcAft>
                <a:spcPts val="0"/>
              </a:spcAft>
              <a:buClr>
                <a:schemeClr val="dk1"/>
              </a:buClr>
              <a:buSzPts val="1800"/>
              <a:buFont typeface="Arial"/>
              <a:buNone/>
            </a:pPr>
            <a:endParaRPr>
              <a:solidFill>
                <a:srgbClr val="003B67"/>
              </a:solidFill>
            </a:endParaRPr>
          </a:p>
          <a:p>
            <a:pPr marL="0" lvl="0" indent="0" algn="l" rtl="0">
              <a:lnSpc>
                <a:spcPct val="100000"/>
              </a:lnSpc>
              <a:spcBef>
                <a:spcPts val="1000"/>
              </a:spcBef>
              <a:spcAft>
                <a:spcPts val="0"/>
              </a:spcAft>
              <a:buNone/>
            </a:pPr>
            <a:endParaRPr sz="2100">
              <a:solidFill>
                <a:srgbClr val="073763"/>
              </a:solidFill>
            </a:endParaRPr>
          </a:p>
          <a:p>
            <a:pPr marL="13716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89916aa2cf_1_105"/>
          <p:cNvSpPr txBox="1">
            <a:spLocks noGrp="1"/>
          </p:cNvSpPr>
          <p:nvPr>
            <p:ph type="title"/>
          </p:nvPr>
        </p:nvSpPr>
        <p:spPr>
          <a:xfrm>
            <a:off x="122350" y="171898"/>
            <a:ext cx="9986100" cy="684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300" b="1">
                <a:solidFill>
                  <a:srgbClr val="073763"/>
                </a:solidFill>
              </a:rPr>
              <a:t>Strategic Plan Workgroup, cont’d</a:t>
            </a:r>
            <a:endParaRPr sz="3300" b="1">
              <a:solidFill>
                <a:srgbClr val="073763"/>
              </a:solidFill>
            </a:endParaRPr>
          </a:p>
        </p:txBody>
      </p:sp>
      <p:sp>
        <p:nvSpPr>
          <p:cNvPr id="322" name="Google Shape;322;g189916aa2cf_1_105"/>
          <p:cNvSpPr txBox="1">
            <a:spLocks noGrp="1"/>
          </p:cNvSpPr>
          <p:nvPr>
            <p:ph type="body" idx="1"/>
          </p:nvPr>
        </p:nvSpPr>
        <p:spPr>
          <a:xfrm>
            <a:off x="105700" y="1251600"/>
            <a:ext cx="11810400" cy="4640700"/>
          </a:xfrm>
          <a:prstGeom prst="rect">
            <a:avLst/>
          </a:prstGeom>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chemeClr val="accent2"/>
              </a:buClr>
              <a:buSzPts val="2800"/>
              <a:buChar char="➢"/>
            </a:pPr>
            <a:r>
              <a:rPr lang="en-US" sz="2200" b="1">
                <a:solidFill>
                  <a:schemeClr val="accent2"/>
                </a:solidFill>
              </a:rPr>
              <a:t>REVISED</a:t>
            </a:r>
            <a:r>
              <a:rPr lang="en-US" sz="2200">
                <a:solidFill>
                  <a:srgbClr val="073763"/>
                </a:solidFill>
              </a:rPr>
              <a:t> Workforce Arizona Council Mission &amp; Vision Statement</a:t>
            </a:r>
            <a:endParaRPr sz="2200">
              <a:solidFill>
                <a:srgbClr val="073763"/>
              </a:solidFill>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rPr>
              <a:t>Mission:</a:t>
            </a:r>
            <a:r>
              <a:rPr lang="en-US" sz="2200">
                <a:solidFill>
                  <a:srgbClr val="073763"/>
                </a:solidFill>
              </a:rPr>
              <a:t> </a:t>
            </a:r>
            <a:r>
              <a:rPr lang="en-US" sz="2200">
                <a:solidFill>
                  <a:srgbClr val="202124"/>
                </a:solidFill>
                <a:highlight>
                  <a:schemeClr val="lt1"/>
                </a:highlight>
              </a:rPr>
              <a:t>To develop and support an equitable workforce system that connects business, education, and job seekers that results in a healthy (prosperous) economy in Arizona. </a:t>
            </a:r>
            <a:endParaRPr sz="2200">
              <a:solidFill>
                <a:srgbClr val="073763"/>
              </a:solidFill>
              <a:highlight>
                <a:schemeClr val="lt1"/>
              </a:highlight>
            </a:endParaRPr>
          </a:p>
          <a:p>
            <a:pPr marL="914400" lvl="1" indent="-393700" algn="l" rtl="0">
              <a:lnSpc>
                <a:spcPct val="100000"/>
              </a:lnSpc>
              <a:spcBef>
                <a:spcPts val="0"/>
              </a:spcBef>
              <a:spcAft>
                <a:spcPts val="0"/>
              </a:spcAft>
              <a:buClr>
                <a:schemeClr val="accent2"/>
              </a:buClr>
              <a:buSzPts val="2600"/>
              <a:buChar char="○"/>
            </a:pPr>
            <a:r>
              <a:rPr lang="en-US" sz="2200" b="1">
                <a:solidFill>
                  <a:schemeClr val="accent2"/>
                </a:solidFill>
                <a:highlight>
                  <a:schemeClr val="lt1"/>
                </a:highlight>
              </a:rPr>
              <a:t>Vision:</a:t>
            </a:r>
            <a:r>
              <a:rPr lang="en-US" sz="2200">
                <a:solidFill>
                  <a:srgbClr val="073763"/>
                </a:solidFill>
                <a:highlight>
                  <a:schemeClr val="lt1"/>
                </a:highlight>
              </a:rPr>
              <a:t> </a:t>
            </a:r>
            <a:r>
              <a:rPr lang="en-US" sz="2200">
                <a:solidFill>
                  <a:schemeClr val="dk1"/>
                </a:solidFill>
                <a:highlight>
                  <a:schemeClr val="lt1"/>
                </a:highlight>
              </a:rPr>
              <a:t>To create a future where every Arizonan has the opportunity to reach their full potential through access to meaningful employment and fulfilling careers, driving the economic growth and prosperity of our communities.</a:t>
            </a:r>
            <a:endParaRPr sz="2200">
              <a:solidFill>
                <a:schemeClr val="dk1"/>
              </a:solidFill>
              <a:highlight>
                <a:schemeClr val="lt1"/>
              </a:highlight>
            </a:endParaRPr>
          </a:p>
          <a:p>
            <a:pPr marL="0" lvl="0" indent="0" algn="l" rtl="0">
              <a:lnSpc>
                <a:spcPct val="100000"/>
              </a:lnSpc>
              <a:spcBef>
                <a:spcPts val="1000"/>
              </a:spcBef>
              <a:spcAft>
                <a:spcPts val="0"/>
              </a:spcAft>
              <a:buNone/>
            </a:pPr>
            <a:endParaRPr sz="2200">
              <a:solidFill>
                <a:schemeClr val="dk1"/>
              </a:solidFill>
              <a:highlight>
                <a:schemeClr val="lt1"/>
              </a:highlight>
            </a:endParaRPr>
          </a:p>
          <a:p>
            <a:pPr marL="457200" lvl="0" indent="-406400" algn="l" rtl="0">
              <a:lnSpc>
                <a:spcPct val="100000"/>
              </a:lnSpc>
              <a:spcBef>
                <a:spcPts val="1000"/>
              </a:spcBef>
              <a:spcAft>
                <a:spcPts val="0"/>
              </a:spcAft>
              <a:buClr>
                <a:schemeClr val="accent2"/>
              </a:buClr>
              <a:buSzPts val="2800"/>
              <a:buChar char="➢"/>
            </a:pPr>
            <a:r>
              <a:rPr lang="en-US" sz="2200" b="1">
                <a:solidFill>
                  <a:schemeClr val="accent2"/>
                </a:solidFill>
              </a:rPr>
              <a:t>Action Item:</a:t>
            </a:r>
            <a:r>
              <a:rPr lang="en-US" sz="2200"/>
              <a:t> </a:t>
            </a:r>
            <a:r>
              <a:rPr lang="en-US" sz="2200">
                <a:solidFill>
                  <a:srgbClr val="073763"/>
                </a:solidFill>
              </a:rPr>
              <a:t>Vote to move for the approval of the proposed Mission Statement and Vision Statement to the Full Council. </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title"/>
          </p:nvPr>
        </p:nvSpPr>
        <p:spPr>
          <a:xfrm>
            <a:off x="127362" y="332150"/>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4200" b="1">
                <a:solidFill>
                  <a:srgbClr val="003B67"/>
                </a:solidFill>
              </a:rPr>
              <a:t>Labor Market In-Demand Industries</a:t>
            </a:r>
            <a:r>
              <a:rPr lang="en-US" sz="3600" b="1">
                <a:solidFill>
                  <a:srgbClr val="003B67"/>
                </a:solidFill>
              </a:rPr>
              <a:t> </a:t>
            </a:r>
            <a:endParaRPr sz="3600" b="1">
              <a:solidFill>
                <a:srgbClr val="003B67"/>
              </a:solidFill>
            </a:endParaRPr>
          </a:p>
        </p:txBody>
      </p:sp>
      <p:pic>
        <p:nvPicPr>
          <p:cNvPr id="329" name="Google Shape;329;p21"/>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330" name="Google Shape;330;p21"/>
          <p:cNvSpPr/>
          <p:nvPr/>
        </p:nvSpPr>
        <p:spPr>
          <a:xfrm>
            <a:off x="3629900" y="3301400"/>
            <a:ext cx="4932300" cy="7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Rachael Tashbook, OEO</a:t>
            </a:r>
            <a:endParaRPr sz="1800">
              <a:solidFill>
                <a:schemeClr val="lt1"/>
              </a:solidFill>
            </a:endParaRPr>
          </a:p>
          <a:p>
            <a:pPr marL="0" marR="0" lvl="0" indent="0" algn="ctr" rtl="0">
              <a:lnSpc>
                <a:spcPct val="100000"/>
              </a:lnSpc>
              <a:spcBef>
                <a:spcPts val="0"/>
              </a:spcBef>
              <a:spcAft>
                <a:spcPts val="0"/>
              </a:spcAft>
              <a:buClr>
                <a:srgbClr val="000000"/>
              </a:buClr>
              <a:buSzPts val="1800"/>
              <a:buFont typeface="Arial"/>
              <a:buNone/>
            </a:pPr>
            <a:r>
              <a:rPr lang="en-US" sz="1800">
                <a:solidFill>
                  <a:schemeClr val="lt1"/>
                </a:solidFill>
              </a:rPr>
              <a:t>Kennedy Riley, OEO</a:t>
            </a:r>
            <a:endParaRPr sz="180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08fbbb0307_10_0"/>
          <p:cNvSpPr txBox="1"/>
          <p:nvPr/>
        </p:nvSpPr>
        <p:spPr>
          <a:xfrm>
            <a:off x="0" y="1600200"/>
            <a:ext cx="11847300" cy="404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rgbClr val="181818"/>
                </a:solidFill>
              </a:rPr>
              <a:t>Industry sector that has a substantial current or potential impact (including through jobs that lead to economic </a:t>
            </a:r>
            <a:r>
              <a:rPr lang="en-US" sz="1800" i="1">
                <a:solidFill>
                  <a:srgbClr val="181818"/>
                </a:solidFill>
              </a:rPr>
              <a:t>self-sufficiency</a:t>
            </a:r>
            <a:r>
              <a:rPr lang="en-US" sz="1800">
                <a:solidFill>
                  <a:srgbClr val="181818"/>
                </a:solidFill>
              </a:rPr>
              <a:t> and opportunities for </a:t>
            </a:r>
            <a:r>
              <a:rPr lang="en-US" sz="1800" i="1">
                <a:solidFill>
                  <a:srgbClr val="181818"/>
                </a:solidFill>
              </a:rPr>
              <a:t>advancement</a:t>
            </a:r>
            <a:r>
              <a:rPr lang="en-US" sz="1800">
                <a:solidFill>
                  <a:srgbClr val="181818"/>
                </a:solidFill>
              </a:rPr>
              <a:t>) on the state, regional, or local economy, as appropriate, and that contributes to the growth or stability of other supporting businesses, or the growth of other industry sectors.</a:t>
            </a:r>
            <a:endParaRPr sz="1800">
              <a:solidFill>
                <a:srgbClr val="181818"/>
              </a:solidFill>
            </a:endParaRPr>
          </a:p>
          <a:p>
            <a:pPr marL="0" lvl="0" indent="0" algn="r" rtl="0">
              <a:lnSpc>
                <a:spcPct val="115000"/>
              </a:lnSpc>
              <a:spcBef>
                <a:spcPts val="600"/>
              </a:spcBef>
              <a:spcAft>
                <a:spcPts val="0"/>
              </a:spcAft>
              <a:buNone/>
            </a:pPr>
            <a:r>
              <a:rPr lang="en-US" sz="1600">
                <a:solidFill>
                  <a:srgbClr val="181818"/>
                </a:solidFill>
              </a:rPr>
              <a:t>WIOA Section 3(23)</a:t>
            </a:r>
            <a:endParaRPr sz="1600">
              <a:solidFill>
                <a:srgbClr val="181818"/>
              </a:solidFill>
            </a:endParaRPr>
          </a:p>
          <a:p>
            <a:pPr marL="0" lvl="0" indent="0" algn="r" rtl="0">
              <a:lnSpc>
                <a:spcPct val="115000"/>
              </a:lnSpc>
              <a:spcBef>
                <a:spcPts val="600"/>
              </a:spcBef>
              <a:spcAft>
                <a:spcPts val="0"/>
              </a:spcAft>
              <a:buNone/>
            </a:pPr>
            <a:endParaRPr sz="1600">
              <a:solidFill>
                <a:srgbClr val="181818"/>
              </a:solidFill>
            </a:endParaRPr>
          </a:p>
          <a:p>
            <a:pPr marL="0" lvl="0" indent="0" algn="r" rtl="0">
              <a:lnSpc>
                <a:spcPct val="115000"/>
              </a:lnSpc>
              <a:spcBef>
                <a:spcPts val="600"/>
              </a:spcBef>
              <a:spcAft>
                <a:spcPts val="0"/>
              </a:spcAft>
              <a:buNone/>
            </a:pPr>
            <a:endParaRPr sz="1600">
              <a:solidFill>
                <a:srgbClr val="181818"/>
              </a:solidFill>
            </a:endParaRPr>
          </a:p>
          <a:p>
            <a:pPr marL="0" lvl="0" indent="0" algn="l" rtl="0">
              <a:lnSpc>
                <a:spcPct val="115000"/>
              </a:lnSpc>
              <a:spcBef>
                <a:spcPts val="600"/>
              </a:spcBef>
              <a:spcAft>
                <a:spcPts val="0"/>
              </a:spcAft>
              <a:buNone/>
            </a:pPr>
            <a:r>
              <a:rPr lang="en-US" sz="2000">
                <a:solidFill>
                  <a:srgbClr val="181818"/>
                </a:solidFill>
              </a:rPr>
              <a:t>The determination of whether an industry sector or occupation is in-demand under this paragraph shall be made by the State board or local board, as appropriate, using State and regional business and labor market projections, including the use of labor market information.</a:t>
            </a:r>
            <a:endParaRPr sz="2000">
              <a:solidFill>
                <a:srgbClr val="181818"/>
              </a:solidFill>
            </a:endParaRPr>
          </a:p>
          <a:p>
            <a:pPr marL="0" lvl="0" indent="0" algn="r" rtl="0">
              <a:lnSpc>
                <a:spcPct val="115000"/>
              </a:lnSpc>
              <a:spcBef>
                <a:spcPts val="600"/>
              </a:spcBef>
              <a:spcAft>
                <a:spcPts val="0"/>
              </a:spcAft>
              <a:buNone/>
            </a:pPr>
            <a:r>
              <a:rPr lang="en-US" sz="1600">
                <a:solidFill>
                  <a:srgbClr val="181818"/>
                </a:solidFill>
              </a:rPr>
              <a:t>WIOA Section 3(23)(B)</a:t>
            </a:r>
            <a:endParaRPr sz="1600">
              <a:solidFill>
                <a:srgbClr val="181818"/>
              </a:solidFill>
            </a:endParaRPr>
          </a:p>
          <a:p>
            <a:pPr marL="0" lvl="0" indent="0" algn="l" rtl="0">
              <a:lnSpc>
                <a:spcPct val="115000"/>
              </a:lnSpc>
              <a:spcBef>
                <a:spcPts val="400"/>
              </a:spcBef>
              <a:spcAft>
                <a:spcPts val="0"/>
              </a:spcAft>
              <a:buNone/>
            </a:pPr>
            <a:endParaRPr sz="1800">
              <a:solidFill>
                <a:srgbClr val="2A6EBB"/>
              </a:solidFill>
            </a:endParaRPr>
          </a:p>
        </p:txBody>
      </p:sp>
      <p:sp>
        <p:nvSpPr>
          <p:cNvPr id="337" name="Google Shape;337;g208fbbb0307_10_0"/>
          <p:cNvSpPr txBox="1"/>
          <p:nvPr/>
        </p:nvSpPr>
        <p:spPr>
          <a:xfrm>
            <a:off x="100025" y="457200"/>
            <a:ext cx="8361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2A6EBB"/>
                </a:solidFill>
              </a:rPr>
              <a:t>What does ‘In-Demand’ mean?</a:t>
            </a:r>
            <a:endParaRPr/>
          </a:p>
        </p:txBody>
      </p:sp>
      <p:sp>
        <p:nvSpPr>
          <p:cNvPr id="338" name="Google Shape;338;g208fbbb0307_10_0"/>
          <p:cNvSpPr txBox="1"/>
          <p:nvPr/>
        </p:nvSpPr>
        <p:spPr>
          <a:xfrm>
            <a:off x="100025" y="2981575"/>
            <a:ext cx="80895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a:solidFill>
                  <a:srgbClr val="2A6EBB"/>
                </a:solidFill>
              </a:rPr>
              <a:t>Why does this matter to the State Workforce Council?</a:t>
            </a:r>
            <a:endParaRPr sz="2400" b="1">
              <a:solidFill>
                <a:srgbClr val="2A6EBB"/>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08fbbb0307_10_19"/>
          <p:cNvSpPr txBox="1"/>
          <p:nvPr/>
        </p:nvSpPr>
        <p:spPr>
          <a:xfrm>
            <a:off x="0" y="1271575"/>
            <a:ext cx="11847300" cy="4155300"/>
          </a:xfrm>
          <a:prstGeom prst="rect">
            <a:avLst/>
          </a:prstGeom>
          <a:noFill/>
          <a:ln>
            <a:noFill/>
          </a:ln>
        </p:spPr>
        <p:txBody>
          <a:bodyPr spcFirstLastPara="1" wrap="square" lIns="91425" tIns="91425" rIns="91425" bIns="91425" anchor="t" anchorCtr="0">
            <a:spAutoFit/>
          </a:bodyPr>
          <a:lstStyle/>
          <a:p>
            <a:pPr marL="457200" lvl="0" indent="-368300" algn="l" rtl="0">
              <a:lnSpc>
                <a:spcPct val="150000"/>
              </a:lnSpc>
              <a:spcBef>
                <a:spcPts val="1600"/>
              </a:spcBef>
              <a:spcAft>
                <a:spcPts val="0"/>
              </a:spcAft>
              <a:buClr>
                <a:srgbClr val="181818"/>
              </a:buClr>
              <a:buSzPts val="2200"/>
              <a:buChar char="●"/>
            </a:pPr>
            <a:r>
              <a:rPr lang="en-US" sz="2200">
                <a:solidFill>
                  <a:srgbClr val="181818"/>
                </a:solidFill>
              </a:rPr>
              <a:t>Determine workforce board </a:t>
            </a:r>
            <a:r>
              <a:rPr lang="en-US" sz="2200" b="1">
                <a:solidFill>
                  <a:srgbClr val="181818"/>
                </a:solidFill>
              </a:rPr>
              <a:t>membership</a:t>
            </a:r>
            <a:endParaRPr sz="2200" b="1">
              <a:solidFill>
                <a:srgbClr val="181818"/>
              </a:solidFill>
            </a:endParaRPr>
          </a:p>
          <a:p>
            <a:pPr marL="457200" lvl="0" indent="-368300" algn="l" rtl="0">
              <a:lnSpc>
                <a:spcPct val="150000"/>
              </a:lnSpc>
              <a:spcBef>
                <a:spcPts val="0"/>
              </a:spcBef>
              <a:spcAft>
                <a:spcPts val="0"/>
              </a:spcAft>
              <a:buClr>
                <a:srgbClr val="181818"/>
              </a:buClr>
              <a:buSzPts val="2200"/>
              <a:buChar char="●"/>
            </a:pPr>
            <a:r>
              <a:rPr lang="en-US" sz="2200">
                <a:solidFill>
                  <a:srgbClr val="181818"/>
                </a:solidFill>
              </a:rPr>
              <a:t>Focus </a:t>
            </a:r>
            <a:r>
              <a:rPr lang="en-US" sz="2200" b="1">
                <a:solidFill>
                  <a:srgbClr val="181818"/>
                </a:solidFill>
              </a:rPr>
              <a:t>statewide employer engagement efforts</a:t>
            </a:r>
            <a:endParaRPr sz="2200" b="1">
              <a:solidFill>
                <a:srgbClr val="181818"/>
              </a:solidFill>
            </a:endParaRPr>
          </a:p>
          <a:p>
            <a:pPr marL="457200" lvl="0" indent="-368300" algn="l" rtl="0">
              <a:lnSpc>
                <a:spcPct val="150000"/>
              </a:lnSpc>
              <a:spcBef>
                <a:spcPts val="0"/>
              </a:spcBef>
              <a:spcAft>
                <a:spcPts val="0"/>
              </a:spcAft>
              <a:buClr>
                <a:srgbClr val="181818"/>
              </a:buClr>
              <a:buSzPts val="2200"/>
              <a:buChar char="●"/>
            </a:pPr>
            <a:r>
              <a:rPr lang="en-US" sz="2200">
                <a:solidFill>
                  <a:srgbClr val="181818"/>
                </a:solidFill>
              </a:rPr>
              <a:t>Support development of </a:t>
            </a:r>
            <a:r>
              <a:rPr lang="en-US" sz="2200" b="1">
                <a:solidFill>
                  <a:srgbClr val="181818"/>
                </a:solidFill>
              </a:rPr>
              <a:t>targeted career pathways </a:t>
            </a:r>
            <a:r>
              <a:rPr lang="en-US" sz="2200">
                <a:solidFill>
                  <a:srgbClr val="181818"/>
                </a:solidFill>
              </a:rPr>
              <a:t>for all WIOA programs’ participants</a:t>
            </a:r>
            <a:endParaRPr sz="2200">
              <a:solidFill>
                <a:srgbClr val="181818"/>
              </a:solidFill>
            </a:endParaRPr>
          </a:p>
          <a:p>
            <a:pPr marL="457200" lvl="0" indent="-368300" algn="l" rtl="0">
              <a:lnSpc>
                <a:spcPct val="150000"/>
              </a:lnSpc>
              <a:spcBef>
                <a:spcPts val="0"/>
              </a:spcBef>
              <a:spcAft>
                <a:spcPts val="0"/>
              </a:spcAft>
              <a:buClr>
                <a:srgbClr val="181818"/>
              </a:buClr>
              <a:buSzPts val="2200"/>
              <a:buChar char="●"/>
            </a:pPr>
            <a:r>
              <a:rPr lang="en-US" sz="2200">
                <a:solidFill>
                  <a:srgbClr val="181818"/>
                </a:solidFill>
              </a:rPr>
              <a:t>Determine industries of focus for the development and expansion of strategies to meet the needs of employers, workers, and job seekers particularly through industry or sector partnerships</a:t>
            </a:r>
            <a:endParaRPr sz="2200">
              <a:solidFill>
                <a:srgbClr val="181818"/>
              </a:solidFill>
            </a:endParaRPr>
          </a:p>
          <a:p>
            <a:pPr marL="228600" lvl="0" indent="0" algn="l" rtl="0">
              <a:lnSpc>
                <a:spcPct val="115000"/>
              </a:lnSpc>
              <a:spcBef>
                <a:spcPts val="1600"/>
              </a:spcBef>
              <a:spcAft>
                <a:spcPts val="0"/>
              </a:spcAft>
              <a:buNone/>
            </a:pPr>
            <a:endParaRPr sz="2200">
              <a:solidFill>
                <a:srgbClr val="181818"/>
              </a:solidFill>
            </a:endParaRPr>
          </a:p>
          <a:p>
            <a:pPr marL="0" lvl="0" indent="0" algn="l" rtl="0">
              <a:lnSpc>
                <a:spcPct val="115000"/>
              </a:lnSpc>
              <a:spcBef>
                <a:spcPts val="400"/>
              </a:spcBef>
              <a:spcAft>
                <a:spcPts val="0"/>
              </a:spcAft>
              <a:buNone/>
            </a:pPr>
            <a:endParaRPr sz="1800">
              <a:solidFill>
                <a:srgbClr val="181818"/>
              </a:solidFill>
            </a:endParaRPr>
          </a:p>
        </p:txBody>
      </p:sp>
      <p:sp>
        <p:nvSpPr>
          <p:cNvPr id="345" name="Google Shape;345;g208fbbb0307_10_19"/>
          <p:cNvSpPr txBox="1"/>
          <p:nvPr/>
        </p:nvSpPr>
        <p:spPr>
          <a:xfrm>
            <a:off x="100025" y="457200"/>
            <a:ext cx="8361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2A6EBB"/>
                </a:solidFill>
              </a:rPr>
              <a:t>Why are In-Demand industries important?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208fbbb0307_10_29"/>
          <p:cNvSpPr txBox="1"/>
          <p:nvPr/>
        </p:nvSpPr>
        <p:spPr>
          <a:xfrm>
            <a:off x="0" y="1128700"/>
            <a:ext cx="11847300" cy="4648800"/>
          </a:xfrm>
          <a:prstGeom prst="rect">
            <a:avLst/>
          </a:prstGeom>
          <a:noFill/>
          <a:ln>
            <a:noFill/>
          </a:ln>
        </p:spPr>
        <p:txBody>
          <a:bodyPr spcFirstLastPara="1" wrap="square" lIns="91425" tIns="91425" rIns="91425" bIns="91425" anchor="t" anchorCtr="0">
            <a:spAutoFit/>
          </a:bodyPr>
          <a:lstStyle/>
          <a:p>
            <a:pPr marL="457200" lvl="0" indent="-361950" algn="l" rtl="0">
              <a:lnSpc>
                <a:spcPct val="150000"/>
              </a:lnSpc>
              <a:spcBef>
                <a:spcPts val="1600"/>
              </a:spcBef>
              <a:spcAft>
                <a:spcPts val="0"/>
              </a:spcAft>
              <a:buClr>
                <a:srgbClr val="181818"/>
              </a:buClr>
              <a:buSzPts val="2100"/>
              <a:buChar char="●"/>
            </a:pPr>
            <a:r>
              <a:rPr lang="en-US" sz="2100">
                <a:solidFill>
                  <a:srgbClr val="181818"/>
                </a:solidFill>
              </a:rPr>
              <a:t>Construction</a:t>
            </a:r>
            <a:endParaRPr sz="2100">
              <a:solidFill>
                <a:srgbClr val="181818"/>
              </a:solidFill>
            </a:endParaRPr>
          </a:p>
          <a:p>
            <a:pPr marL="457200" lvl="0" indent="-361950" algn="l" rtl="0">
              <a:lnSpc>
                <a:spcPct val="150000"/>
              </a:lnSpc>
              <a:spcBef>
                <a:spcPts val="0"/>
              </a:spcBef>
              <a:spcAft>
                <a:spcPts val="0"/>
              </a:spcAft>
              <a:buClr>
                <a:srgbClr val="181818"/>
              </a:buClr>
              <a:buSzPts val="2100"/>
              <a:buChar char="●"/>
            </a:pPr>
            <a:r>
              <a:rPr lang="en-US" sz="2100">
                <a:solidFill>
                  <a:srgbClr val="181818"/>
                </a:solidFill>
              </a:rPr>
              <a:t>Finance &amp; Insurance</a:t>
            </a:r>
            <a:endParaRPr sz="2100">
              <a:solidFill>
                <a:srgbClr val="181818"/>
              </a:solidFill>
            </a:endParaRPr>
          </a:p>
          <a:p>
            <a:pPr marL="457200" lvl="0" indent="-361950" algn="l" rtl="0">
              <a:lnSpc>
                <a:spcPct val="150000"/>
              </a:lnSpc>
              <a:spcBef>
                <a:spcPts val="0"/>
              </a:spcBef>
              <a:spcAft>
                <a:spcPts val="0"/>
              </a:spcAft>
              <a:buClr>
                <a:srgbClr val="181818"/>
              </a:buClr>
              <a:buSzPts val="2100"/>
              <a:buChar char="●"/>
            </a:pPr>
            <a:r>
              <a:rPr lang="en-US" sz="2100">
                <a:solidFill>
                  <a:srgbClr val="181818"/>
                </a:solidFill>
              </a:rPr>
              <a:t>Health care and social assistance</a:t>
            </a:r>
            <a:endParaRPr sz="2100">
              <a:solidFill>
                <a:srgbClr val="181818"/>
              </a:solidFill>
            </a:endParaRPr>
          </a:p>
          <a:p>
            <a:pPr marL="457200" lvl="0" indent="-361950" algn="l" rtl="0">
              <a:lnSpc>
                <a:spcPct val="150000"/>
              </a:lnSpc>
              <a:spcBef>
                <a:spcPts val="0"/>
              </a:spcBef>
              <a:spcAft>
                <a:spcPts val="0"/>
              </a:spcAft>
              <a:buClr>
                <a:srgbClr val="181818"/>
              </a:buClr>
              <a:buSzPts val="2100"/>
              <a:buChar char="●"/>
            </a:pPr>
            <a:r>
              <a:rPr lang="en-US" sz="2100">
                <a:solidFill>
                  <a:srgbClr val="181818"/>
                </a:solidFill>
              </a:rPr>
              <a:t>Transportation and warehousing</a:t>
            </a:r>
            <a:endParaRPr sz="2100">
              <a:solidFill>
                <a:srgbClr val="181818"/>
              </a:solidFill>
            </a:endParaRPr>
          </a:p>
          <a:p>
            <a:pPr marL="457200" lvl="0" indent="-361950" algn="l" rtl="0">
              <a:lnSpc>
                <a:spcPct val="150000"/>
              </a:lnSpc>
              <a:spcBef>
                <a:spcPts val="0"/>
              </a:spcBef>
              <a:spcAft>
                <a:spcPts val="0"/>
              </a:spcAft>
              <a:buClr>
                <a:srgbClr val="181818"/>
              </a:buClr>
              <a:buSzPts val="2100"/>
              <a:buChar char="●"/>
            </a:pPr>
            <a:r>
              <a:rPr lang="en-US" sz="2100">
                <a:solidFill>
                  <a:srgbClr val="181818"/>
                </a:solidFill>
              </a:rPr>
              <a:t>Manufacturing</a:t>
            </a:r>
            <a:endParaRPr sz="2100">
              <a:solidFill>
                <a:srgbClr val="181818"/>
              </a:solidFill>
            </a:endParaRPr>
          </a:p>
          <a:p>
            <a:pPr marL="457200" lvl="0" indent="-361950" algn="l" rtl="0">
              <a:lnSpc>
                <a:spcPct val="150000"/>
              </a:lnSpc>
              <a:spcBef>
                <a:spcPts val="0"/>
              </a:spcBef>
              <a:spcAft>
                <a:spcPts val="0"/>
              </a:spcAft>
              <a:buClr>
                <a:srgbClr val="181818"/>
              </a:buClr>
              <a:buSzPts val="2100"/>
              <a:buChar char="●"/>
            </a:pPr>
            <a:r>
              <a:rPr lang="en-US" sz="2100">
                <a:solidFill>
                  <a:srgbClr val="181818"/>
                </a:solidFill>
              </a:rPr>
              <a:t>Information Technology</a:t>
            </a:r>
            <a:endParaRPr sz="2100">
              <a:solidFill>
                <a:srgbClr val="181818"/>
              </a:solidFill>
            </a:endParaRPr>
          </a:p>
          <a:p>
            <a:pPr marL="457200" lvl="0" indent="-361950" algn="l" rtl="0">
              <a:lnSpc>
                <a:spcPct val="150000"/>
              </a:lnSpc>
              <a:spcBef>
                <a:spcPts val="0"/>
              </a:spcBef>
              <a:spcAft>
                <a:spcPts val="0"/>
              </a:spcAft>
              <a:buClr>
                <a:srgbClr val="181818"/>
              </a:buClr>
              <a:buSzPts val="2100"/>
              <a:buChar char="●"/>
            </a:pPr>
            <a:r>
              <a:rPr lang="en-US" sz="2100">
                <a:solidFill>
                  <a:srgbClr val="181818"/>
                </a:solidFill>
                <a:highlight>
                  <a:srgbClr val="FFFF00"/>
                </a:highlight>
              </a:rPr>
              <a:t>Retail</a:t>
            </a:r>
            <a:endParaRPr sz="2100">
              <a:solidFill>
                <a:srgbClr val="181818"/>
              </a:solidFill>
              <a:highlight>
                <a:srgbClr val="FFFF00"/>
              </a:highlight>
            </a:endParaRPr>
          </a:p>
          <a:p>
            <a:pPr marL="0" lvl="0" indent="0" algn="l" rtl="0">
              <a:lnSpc>
                <a:spcPct val="115000"/>
              </a:lnSpc>
              <a:spcBef>
                <a:spcPts val="400"/>
              </a:spcBef>
              <a:spcAft>
                <a:spcPts val="0"/>
              </a:spcAft>
              <a:buNone/>
            </a:pPr>
            <a:endParaRPr sz="2100">
              <a:solidFill>
                <a:srgbClr val="181818"/>
              </a:solidFill>
            </a:endParaRPr>
          </a:p>
          <a:p>
            <a:pPr marL="0" lvl="0" indent="0" algn="l" rtl="0">
              <a:lnSpc>
                <a:spcPct val="115000"/>
              </a:lnSpc>
              <a:spcBef>
                <a:spcPts val="400"/>
              </a:spcBef>
              <a:spcAft>
                <a:spcPts val="0"/>
              </a:spcAft>
              <a:buNone/>
            </a:pPr>
            <a:r>
              <a:rPr lang="en-US" sz="1800" i="1">
                <a:solidFill>
                  <a:srgbClr val="181818"/>
                </a:solidFill>
              </a:rPr>
              <a:t>Which industries should be brought to the Full Council on February 23rd to be voted on as the PY2024-2027 In-Demand Industries?</a:t>
            </a:r>
            <a:endParaRPr sz="1800" i="1">
              <a:solidFill>
                <a:srgbClr val="181818"/>
              </a:solidFill>
            </a:endParaRPr>
          </a:p>
        </p:txBody>
      </p:sp>
      <p:sp>
        <p:nvSpPr>
          <p:cNvPr id="352" name="Google Shape;352;g208fbbb0307_10_29"/>
          <p:cNvSpPr txBox="1"/>
          <p:nvPr/>
        </p:nvSpPr>
        <p:spPr>
          <a:xfrm>
            <a:off x="100025" y="457200"/>
            <a:ext cx="8361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2A6EBB"/>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Strategic Plan Workgroup Recommendations</a:t>
            </a:r>
            <a:endParaRPr/>
          </a:p>
        </p:txBody>
      </p:sp>
      <p:sp>
        <p:nvSpPr>
          <p:cNvPr id="353" name="Google Shape;353;g208fbbb0307_10_29"/>
          <p:cNvSpPr txBox="1"/>
          <p:nvPr/>
        </p:nvSpPr>
        <p:spPr>
          <a:xfrm>
            <a:off x="0" y="4524400"/>
            <a:ext cx="8361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rgbClr val="2A6EBB"/>
                </a:solidFill>
              </a:rPr>
              <a:t>Today’s Decision Item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9"/>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Workforce </a:t>
            </a:r>
            <a:r>
              <a:rPr lang="en-US" sz="3600" b="1">
                <a:solidFill>
                  <a:srgbClr val="003B6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Arizona</a:t>
            </a:r>
            <a:r>
              <a:rPr lang="en-US" sz="3600" b="1">
                <a:solidFill>
                  <a:srgbClr val="003B67"/>
                </a:solidFill>
              </a:rPr>
              <a:t> Council Agenda</a:t>
            </a:r>
            <a:endParaRPr sz="3600" b="1">
              <a:solidFill>
                <a:srgbClr val="003B67"/>
              </a:solidFill>
            </a:endParaRPr>
          </a:p>
        </p:txBody>
      </p:sp>
      <p:pic>
        <p:nvPicPr>
          <p:cNvPr id="360" name="Google Shape;360;p29"/>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361" name="Google Shape;361;p29"/>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29"/>
          <p:cNvSpPr txBox="1"/>
          <p:nvPr/>
        </p:nvSpPr>
        <p:spPr>
          <a:xfrm>
            <a:off x="3549450" y="3382250"/>
            <a:ext cx="5093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Council Agenda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Google Shape;368;p30"/>
          <p:cNvPicPr preferRelativeResize="0"/>
          <p:nvPr/>
        </p:nvPicPr>
        <p:blipFill>
          <a:blip r:embed="rId3">
            <a:alphaModFix/>
          </a:blip>
          <a:stretch>
            <a:fillRect/>
          </a:stretch>
        </p:blipFill>
        <p:spPr>
          <a:xfrm>
            <a:off x="3515225" y="76200"/>
            <a:ext cx="5161526" cy="5864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89916aa2cf_1_16"/>
          <p:cNvSpPr txBox="1">
            <a:spLocks noGrp="1"/>
          </p:cNvSpPr>
          <p:nvPr>
            <p:ph type="title"/>
          </p:nvPr>
        </p:nvSpPr>
        <p:spPr>
          <a:xfrm>
            <a:off x="83700" y="95648"/>
            <a:ext cx="9986100" cy="852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300" b="1">
                <a:solidFill>
                  <a:srgbClr val="1C458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Workforce Team Report, cont’d</a:t>
            </a:r>
            <a:endParaRPr sz="3300" b="1">
              <a:solidFill>
                <a:srgbClr val="1C4587"/>
              </a:solidFill>
            </a:endParaRPr>
          </a:p>
        </p:txBody>
      </p:sp>
      <p:sp>
        <p:nvSpPr>
          <p:cNvPr id="100" name="Google Shape;100;g189916aa2cf_1_16"/>
          <p:cNvSpPr txBox="1">
            <a:spLocks noGrp="1"/>
          </p:cNvSpPr>
          <p:nvPr>
            <p:ph type="body" idx="1"/>
          </p:nvPr>
        </p:nvSpPr>
        <p:spPr>
          <a:xfrm>
            <a:off x="186500" y="810450"/>
            <a:ext cx="11643000" cy="5064600"/>
          </a:xfrm>
          <a:prstGeom prst="rect">
            <a:avLst/>
          </a:prstGeom>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accent2"/>
              </a:buClr>
              <a:buSzPts val="2800"/>
              <a:buChar char="➢"/>
            </a:pPr>
            <a:r>
              <a:rPr lang="en-US">
                <a:solidFill>
                  <a:srgbClr val="1C4587"/>
                </a:solidFill>
              </a:rPr>
              <a:t>Projects and Events</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WestMec </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Broadband</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STEM</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Northern Arizona Research </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ElevateEdAZ</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Good Jobs Academy</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2023 Arizona Workforce Summit</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ACRC</a:t>
            </a:r>
            <a:endParaRPr>
              <a:solidFill>
                <a:srgbClr val="1C4587"/>
              </a:solidFill>
            </a:endParaRPr>
          </a:p>
          <a:p>
            <a:pPr marL="0" lvl="0" indent="0" algn="l" rtl="0">
              <a:lnSpc>
                <a:spcPct val="100000"/>
              </a:lnSpc>
              <a:spcBef>
                <a:spcPts val="0"/>
              </a:spcBef>
              <a:spcAft>
                <a:spcPts val="0"/>
              </a:spcAft>
              <a:buNone/>
            </a:pPr>
            <a:endParaRPr>
              <a:solidFill>
                <a:srgbClr val="1C4587"/>
              </a:solidFill>
            </a:endParaRPr>
          </a:p>
          <a:p>
            <a:pPr marL="457200" lvl="0" indent="-406400" algn="l" rtl="0">
              <a:lnSpc>
                <a:spcPct val="100000"/>
              </a:lnSpc>
              <a:spcBef>
                <a:spcPts val="0"/>
              </a:spcBef>
              <a:spcAft>
                <a:spcPts val="0"/>
              </a:spcAft>
              <a:buClr>
                <a:schemeClr val="accent2"/>
              </a:buClr>
              <a:buSzPts val="2800"/>
              <a:buChar char="➢"/>
            </a:pPr>
            <a:r>
              <a:rPr lang="en-US">
                <a:solidFill>
                  <a:srgbClr val="1C4587"/>
                </a:solidFill>
              </a:rPr>
              <a:t>Conferences</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2023 NAWB Forum and Trailblazer Awards </a:t>
            </a:r>
            <a:endParaRPr>
              <a:solidFill>
                <a:srgbClr val="1C4587"/>
              </a:solidFill>
            </a:endParaRPr>
          </a:p>
          <a:p>
            <a:pPr marL="914400" lvl="1" indent="-381000" algn="l" rtl="0">
              <a:lnSpc>
                <a:spcPct val="100000"/>
              </a:lnSpc>
              <a:spcBef>
                <a:spcPts val="0"/>
              </a:spcBef>
              <a:spcAft>
                <a:spcPts val="0"/>
              </a:spcAft>
              <a:buClr>
                <a:schemeClr val="accent2"/>
              </a:buClr>
              <a:buSzPts val="2400"/>
              <a:buChar char="○"/>
            </a:pPr>
            <a:r>
              <a:rPr lang="en-US">
                <a:solidFill>
                  <a:srgbClr val="1C4587"/>
                </a:solidFill>
              </a:rPr>
              <a:t>2023 NGA Winter Symposium</a:t>
            </a:r>
            <a:endParaRPr>
              <a:solidFill>
                <a:srgbClr val="1C4587"/>
              </a:solidFill>
            </a:endParaRPr>
          </a:p>
          <a:p>
            <a:pPr marL="1371600" lvl="0" indent="0" algn="l" rtl="0">
              <a:lnSpc>
                <a:spcPct val="100000"/>
              </a:lnSpc>
              <a:spcBef>
                <a:spcPts val="0"/>
              </a:spcBef>
              <a:spcAft>
                <a:spcPts val="0"/>
              </a:spcAft>
              <a:buNone/>
            </a:pPr>
            <a:endParaRPr>
              <a:solidFill>
                <a:srgbClr val="1C4587"/>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1"/>
          <p:cNvSpPr txBox="1">
            <a:spLocks noGrp="1"/>
          </p:cNvSpPr>
          <p:nvPr>
            <p:ph type="body" idx="1"/>
          </p:nvPr>
        </p:nvSpPr>
        <p:spPr>
          <a:xfrm>
            <a:off x="979500" y="875500"/>
            <a:ext cx="10019400" cy="5009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1800"/>
              <a:buNone/>
            </a:pPr>
            <a:r>
              <a:rPr lang="en-US" sz="7200" b="1">
                <a:solidFill>
                  <a:srgbClr val="003B67"/>
                </a:solidFill>
              </a:rPr>
              <a:t>Questions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&amp;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Comments</a:t>
            </a:r>
            <a:endParaRPr sz="72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4">
                                            <p:txEl>
                                              <p:pRg st="0" end="0"/>
                                            </p:txEl>
                                          </p:spTgt>
                                        </p:tgtEl>
                                        <p:attrNameLst>
                                          <p:attrName>style.visibility</p:attrName>
                                        </p:attrNameLst>
                                      </p:cBhvr>
                                      <p:to>
                                        <p:strVal val="visible"/>
                                      </p:to>
                                    </p:set>
                                    <p:anim calcmode="lin" valueType="num">
                                      <p:cBhvr additive="base">
                                        <p:cTn id="7" dur="500"/>
                                        <p:tgtEl>
                                          <p:spTgt spid="374">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74">
                                            <p:txEl>
                                              <p:pRg st="1" end="1"/>
                                            </p:txEl>
                                          </p:spTgt>
                                        </p:tgtEl>
                                        <p:attrNameLst>
                                          <p:attrName>style.visibility</p:attrName>
                                        </p:attrNameLst>
                                      </p:cBhvr>
                                      <p:to>
                                        <p:strVal val="visible"/>
                                      </p:to>
                                    </p:set>
                                    <p:anim calcmode="lin" valueType="num">
                                      <p:cBhvr additive="base">
                                        <p:cTn id="10" dur="500"/>
                                        <p:tgtEl>
                                          <p:spTgt spid="374">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74">
                                            <p:txEl>
                                              <p:pRg st="2" end="2"/>
                                            </p:txEl>
                                          </p:spTgt>
                                        </p:tgtEl>
                                        <p:attrNameLst>
                                          <p:attrName>style.visibility</p:attrName>
                                        </p:attrNameLst>
                                      </p:cBhvr>
                                      <p:to>
                                        <p:strVal val="visible"/>
                                      </p:to>
                                    </p:set>
                                    <p:anim calcmode="lin" valueType="num">
                                      <p:cBhvr additive="base">
                                        <p:cTn id="13" dur="500"/>
                                        <p:tgtEl>
                                          <p:spTgt spid="374">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4">
                                            <p:txEl>
                                              <p:pRg st="3" end="3"/>
                                            </p:txEl>
                                          </p:spTgt>
                                        </p:tgtEl>
                                        <p:attrNameLst>
                                          <p:attrName>style.visibility</p:attrName>
                                        </p:attrNameLst>
                                      </p:cBhvr>
                                      <p:to>
                                        <p:strVal val="visible"/>
                                      </p:to>
                                    </p:set>
                                    <p:anim calcmode="lin" valueType="num">
                                      <p:cBhvr additive="base">
                                        <p:cTn id="16" dur="500"/>
                                        <p:tgtEl>
                                          <p:spTgt spid="374">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4">
                                            <p:txEl>
                                              <p:pRg st="4" end="4"/>
                                            </p:txEl>
                                          </p:spTgt>
                                        </p:tgtEl>
                                        <p:attrNameLst>
                                          <p:attrName>style.visibility</p:attrName>
                                        </p:attrNameLst>
                                      </p:cBhvr>
                                      <p:to>
                                        <p:strVal val="visible"/>
                                      </p:to>
                                    </p:set>
                                    <p:anim calcmode="lin" valueType="num">
                                      <p:cBhvr additive="base">
                                        <p:cTn id="19" dur="500"/>
                                        <p:tgtEl>
                                          <p:spTgt spid="37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89916aa2cf_1_111"/>
          <p:cNvSpPr txBox="1">
            <a:spLocks noGrp="1"/>
          </p:cNvSpPr>
          <p:nvPr>
            <p:ph type="title"/>
          </p:nvPr>
        </p:nvSpPr>
        <p:spPr>
          <a:xfrm>
            <a:off x="70775" y="185950"/>
            <a:ext cx="9986100" cy="73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300" b="1">
                <a:solidFill>
                  <a:srgbClr val="1C4587"/>
                </a:solidFill>
              </a:rPr>
              <a:t>Workforce Team Report, cont’d</a:t>
            </a:r>
            <a:endParaRPr/>
          </a:p>
        </p:txBody>
      </p:sp>
      <p:sp>
        <p:nvSpPr>
          <p:cNvPr id="107" name="Google Shape;107;g189916aa2cf_1_111"/>
          <p:cNvSpPr txBox="1">
            <a:spLocks noGrp="1"/>
          </p:cNvSpPr>
          <p:nvPr>
            <p:ph type="body" idx="1"/>
          </p:nvPr>
        </p:nvSpPr>
        <p:spPr>
          <a:xfrm>
            <a:off x="176575" y="925150"/>
            <a:ext cx="11808000" cy="4829700"/>
          </a:xfrm>
          <a:prstGeom prst="rect">
            <a:avLst/>
          </a:prstGeom>
        </p:spPr>
        <p:txBody>
          <a:bodyPr spcFirstLastPara="1" wrap="square" lIns="91425" tIns="45700" rIns="91425" bIns="45700" anchor="t" anchorCtr="0">
            <a:noAutofit/>
          </a:bodyPr>
          <a:lstStyle/>
          <a:p>
            <a:pPr marL="457200" lvl="0" indent="-425450" algn="l" rtl="0">
              <a:spcBef>
                <a:spcPts val="0"/>
              </a:spcBef>
              <a:spcAft>
                <a:spcPts val="0"/>
              </a:spcAft>
              <a:buClr>
                <a:schemeClr val="accent2"/>
              </a:buClr>
              <a:buSzPts val="3100"/>
              <a:buChar char="➢"/>
            </a:pPr>
            <a:r>
              <a:rPr lang="en-US" sz="2500">
                <a:solidFill>
                  <a:srgbClr val="073763"/>
                </a:solidFill>
                <a:highlight>
                  <a:srgbClr val="FFFFFF"/>
                </a:highlight>
              </a:rPr>
              <a:t>2024-2027 Workforce Innovation and Opportunity Act (WIOA) State Plan</a:t>
            </a:r>
            <a:endParaRPr sz="2500">
              <a:solidFill>
                <a:srgbClr val="073763"/>
              </a:solidFill>
              <a:highlight>
                <a:srgbClr val="FFFFFF"/>
              </a:highlight>
            </a:endParaRPr>
          </a:p>
          <a:p>
            <a:pPr marL="914400" lvl="1" indent="-425450" algn="l" rtl="0">
              <a:spcBef>
                <a:spcPts val="0"/>
              </a:spcBef>
              <a:spcAft>
                <a:spcPts val="0"/>
              </a:spcAft>
              <a:buClr>
                <a:schemeClr val="accent2"/>
              </a:buClr>
              <a:buSzPts val="3100"/>
              <a:buChar char="○"/>
            </a:pPr>
            <a:r>
              <a:rPr lang="en-US" sz="2300">
                <a:solidFill>
                  <a:srgbClr val="073763"/>
                </a:solidFill>
              </a:rPr>
              <a:t>Planning and Gathering of Key Data: March-April 2023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Drafting by Contributors: May-August 2023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Drafting the Plan Document: September-October 2023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Public Comment: November 2023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Editing from Public Comment: December 2023-January 2024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WAC Review: February 2024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Finalizing - February 2024, after WAC approval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Routing (DES, Superintendent, Governor's office): February-March 2024 </a:t>
            </a:r>
            <a:endParaRPr sz="2300">
              <a:solidFill>
                <a:srgbClr val="073763"/>
              </a:solidFill>
            </a:endParaRPr>
          </a:p>
          <a:p>
            <a:pPr marL="914400" lvl="1" indent="-425450" algn="l" rtl="0">
              <a:spcBef>
                <a:spcPts val="0"/>
              </a:spcBef>
              <a:spcAft>
                <a:spcPts val="0"/>
              </a:spcAft>
              <a:buClr>
                <a:schemeClr val="accent2"/>
              </a:buClr>
              <a:buSzPts val="3100"/>
              <a:buChar char="○"/>
            </a:pPr>
            <a:r>
              <a:rPr lang="en-US" sz="2300">
                <a:solidFill>
                  <a:srgbClr val="073763"/>
                </a:solidFill>
              </a:rPr>
              <a:t>Submittal: March 15, 2024 </a:t>
            </a:r>
            <a:endParaRPr sz="2300">
              <a:solidFill>
                <a:srgbClr val="073763"/>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89916aa2cf_1_118"/>
          <p:cNvSpPr txBox="1">
            <a:spLocks noGrp="1"/>
          </p:cNvSpPr>
          <p:nvPr>
            <p:ph type="body" idx="1"/>
          </p:nvPr>
        </p:nvSpPr>
        <p:spPr>
          <a:xfrm>
            <a:off x="979500" y="875500"/>
            <a:ext cx="10019400" cy="5009700"/>
          </a:xfrm>
          <a:prstGeom prst="rect">
            <a:avLst/>
          </a:prstGeom>
          <a:noFill/>
          <a:ln>
            <a:noFill/>
          </a:ln>
        </p:spPr>
        <p:txBody>
          <a:bodyPr spcFirstLastPara="1" wrap="square" lIns="91425" tIns="45700" rIns="91425" bIns="45700" anchor="t" anchorCtr="0">
            <a:noAutofit/>
          </a:bodyPr>
          <a:lstStyle/>
          <a:p>
            <a:pPr marL="457200" lvl="0" indent="0" algn="ctr" rtl="0">
              <a:lnSpc>
                <a:spcPct val="115000"/>
              </a:lnSpc>
              <a:spcBef>
                <a:spcPts val="0"/>
              </a:spcBef>
              <a:spcAft>
                <a:spcPts val="0"/>
              </a:spcAft>
              <a:buSzPts val="1800"/>
              <a:buNone/>
            </a:pPr>
            <a:r>
              <a:rPr lang="en-US" sz="7200" b="1">
                <a:solidFill>
                  <a:srgbClr val="003B67"/>
                </a:solidFill>
              </a:rPr>
              <a:t>Questions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&amp; </a:t>
            </a:r>
            <a:endParaRPr sz="7200" b="1">
              <a:solidFill>
                <a:srgbClr val="003B67"/>
              </a:solidFill>
            </a:endParaRPr>
          </a:p>
          <a:p>
            <a:pPr marL="457200" lvl="0" indent="0" algn="ctr" rtl="0">
              <a:lnSpc>
                <a:spcPct val="115000"/>
              </a:lnSpc>
              <a:spcBef>
                <a:spcPts val="0"/>
              </a:spcBef>
              <a:spcAft>
                <a:spcPts val="0"/>
              </a:spcAft>
              <a:buSzPts val="1800"/>
              <a:buNone/>
            </a:pPr>
            <a:r>
              <a:rPr lang="en-US" sz="7200" b="1">
                <a:solidFill>
                  <a:srgbClr val="003B67"/>
                </a:solidFill>
              </a:rPr>
              <a:t>Comments</a:t>
            </a:r>
            <a:endParaRPr sz="72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a:p>
            <a:pPr marL="457200" lvl="0" indent="0" algn="r" rtl="0">
              <a:lnSpc>
                <a:spcPct val="115000"/>
              </a:lnSpc>
              <a:spcBef>
                <a:spcPts val="0"/>
              </a:spcBef>
              <a:spcAft>
                <a:spcPts val="0"/>
              </a:spcAft>
              <a:buSzPts val="1800"/>
              <a:buNone/>
            </a:pPr>
            <a:endParaRPr sz="3000" b="1">
              <a:solidFill>
                <a:srgbClr val="003B67"/>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anim calcmode="lin" valueType="num">
                                      <p:cBhvr additive="base">
                                        <p:cTn id="7" dur="500"/>
                                        <p:tgtEl>
                                          <p:spTgt spid="113">
                                            <p:txEl>
                                              <p:pRg st="0" end="0"/>
                                            </p:txEl>
                                          </p:spTgt>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13">
                                            <p:txEl>
                                              <p:pRg st="1" end="1"/>
                                            </p:txEl>
                                          </p:spTgt>
                                        </p:tgtEl>
                                        <p:attrNameLst>
                                          <p:attrName>style.visibility</p:attrName>
                                        </p:attrNameLst>
                                      </p:cBhvr>
                                      <p:to>
                                        <p:strVal val="visible"/>
                                      </p:to>
                                    </p:set>
                                    <p:anim calcmode="lin" valueType="num">
                                      <p:cBhvr additive="base">
                                        <p:cTn id="10" dur="500"/>
                                        <p:tgtEl>
                                          <p:spTgt spid="113">
                                            <p:txEl>
                                              <p:pRg st="1" end="1"/>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3">
                                            <p:txEl>
                                              <p:pRg st="2" end="2"/>
                                            </p:txEl>
                                          </p:spTgt>
                                        </p:tgtEl>
                                        <p:attrNameLst>
                                          <p:attrName>style.visibility</p:attrName>
                                        </p:attrNameLst>
                                      </p:cBhvr>
                                      <p:to>
                                        <p:strVal val="visible"/>
                                      </p:to>
                                    </p:set>
                                    <p:anim calcmode="lin" valueType="num">
                                      <p:cBhvr additive="base">
                                        <p:cTn id="13" dur="500"/>
                                        <p:tgtEl>
                                          <p:spTgt spid="113">
                                            <p:txEl>
                                              <p:pRg st="2" end="2"/>
                                            </p:txEl>
                                          </p:spTgt>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3">
                                            <p:txEl>
                                              <p:pRg st="3" end="3"/>
                                            </p:txEl>
                                          </p:spTgt>
                                        </p:tgtEl>
                                        <p:attrNameLst>
                                          <p:attrName>style.visibility</p:attrName>
                                        </p:attrNameLst>
                                      </p:cBhvr>
                                      <p:to>
                                        <p:strVal val="visible"/>
                                      </p:to>
                                    </p:set>
                                    <p:anim calcmode="lin" valueType="num">
                                      <p:cBhvr additive="base">
                                        <p:cTn id="16" dur="500"/>
                                        <p:tgtEl>
                                          <p:spTgt spid="113">
                                            <p:txEl>
                                              <p:pRg st="3" end="3"/>
                                            </p:txEl>
                                          </p:spTgt>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3">
                                            <p:txEl>
                                              <p:pRg st="4" end="4"/>
                                            </p:txEl>
                                          </p:spTgt>
                                        </p:tgtEl>
                                        <p:attrNameLst>
                                          <p:attrName>style.visibility</p:attrName>
                                        </p:attrNameLst>
                                      </p:cBhvr>
                                      <p:to>
                                        <p:strVal val="visible"/>
                                      </p:to>
                                    </p:set>
                                    <p:anim calcmode="lin" valueType="num">
                                      <p:cBhvr additive="base">
                                        <p:cTn id="19" dur="500"/>
                                        <p:tgtEl>
                                          <p:spTgt spid="1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Bylaws </a:t>
            </a:r>
            <a:endParaRPr sz="3600" b="1">
              <a:solidFill>
                <a:srgbClr val="003B67"/>
              </a:solidFill>
            </a:endParaRPr>
          </a:p>
        </p:txBody>
      </p:sp>
      <p:pic>
        <p:nvPicPr>
          <p:cNvPr id="120" name="Google Shape;120;p2"/>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121" name="Google Shape;121;p2"/>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2"/>
          <p:cNvSpPr txBox="1"/>
          <p:nvPr/>
        </p:nvSpPr>
        <p:spPr>
          <a:xfrm>
            <a:off x="3549450" y="3382250"/>
            <a:ext cx="5093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Office of Economic Opportunity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p:cNvSpPr txBox="1">
            <a:spLocks noGrp="1"/>
          </p:cNvSpPr>
          <p:nvPr>
            <p:ph type="title"/>
          </p:nvPr>
        </p:nvSpPr>
        <p:spPr>
          <a:xfrm>
            <a:off x="363550" y="545325"/>
            <a:ext cx="11468700" cy="87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endParaRPr sz="4300" b="1">
              <a:solidFill>
                <a:srgbClr val="003B67"/>
              </a:solidFill>
            </a:endParaRPr>
          </a:p>
          <a:p>
            <a:pPr marL="0" lvl="0" indent="0" algn="ctr" rtl="0">
              <a:lnSpc>
                <a:spcPct val="90000"/>
              </a:lnSpc>
              <a:spcBef>
                <a:spcPts val="0"/>
              </a:spcBef>
              <a:spcAft>
                <a:spcPts val="0"/>
              </a:spcAft>
              <a:buSzPts val="1800"/>
              <a:buNone/>
            </a:pPr>
            <a:endParaRPr sz="2500">
              <a:solidFill>
                <a:schemeClr val="accent1"/>
              </a:solidFill>
            </a:endParaRPr>
          </a:p>
          <a:p>
            <a:pPr marL="0" lvl="0" indent="0" algn="ctr" rtl="0">
              <a:lnSpc>
                <a:spcPct val="90000"/>
              </a:lnSpc>
              <a:spcBef>
                <a:spcPts val="0"/>
              </a:spcBef>
              <a:spcAft>
                <a:spcPts val="0"/>
              </a:spcAft>
              <a:buSzPts val="1800"/>
              <a:buNone/>
            </a:pPr>
            <a:endParaRPr sz="4300" b="1">
              <a:solidFill>
                <a:srgbClr val="003B67"/>
              </a:solidFill>
            </a:endParaRPr>
          </a:p>
          <a:p>
            <a:pPr marL="0" lvl="0" indent="0" algn="l" rtl="0">
              <a:lnSpc>
                <a:spcPct val="90000"/>
              </a:lnSpc>
              <a:spcBef>
                <a:spcPts val="0"/>
              </a:spcBef>
              <a:spcAft>
                <a:spcPts val="0"/>
              </a:spcAft>
              <a:buSzPts val="1800"/>
              <a:buNone/>
            </a:pPr>
            <a:endParaRPr/>
          </a:p>
        </p:txBody>
      </p:sp>
      <p:sp>
        <p:nvSpPr>
          <p:cNvPr id="129" name="Google Shape;129;p3"/>
          <p:cNvSpPr txBox="1">
            <a:spLocks noGrp="1"/>
          </p:cNvSpPr>
          <p:nvPr>
            <p:ph type="title"/>
          </p:nvPr>
        </p:nvSpPr>
        <p:spPr>
          <a:xfrm>
            <a:off x="236075" y="194425"/>
            <a:ext cx="11468700" cy="8757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3300" b="1">
                <a:solidFill>
                  <a:srgbClr val="073763"/>
                </a:solidFill>
              </a:rPr>
              <a:t>Workforce Arizona Council Bylaws - Updates</a:t>
            </a:r>
            <a:endParaRPr sz="3300" b="1">
              <a:solidFill>
                <a:srgbClr val="073763"/>
              </a:solidFill>
            </a:endParaRPr>
          </a:p>
        </p:txBody>
      </p:sp>
      <p:sp>
        <p:nvSpPr>
          <p:cNvPr id="130" name="Google Shape;130;p3"/>
          <p:cNvSpPr txBox="1">
            <a:spLocks noGrp="1"/>
          </p:cNvSpPr>
          <p:nvPr>
            <p:ph type="body" idx="1"/>
          </p:nvPr>
        </p:nvSpPr>
        <p:spPr>
          <a:xfrm>
            <a:off x="363550" y="1162825"/>
            <a:ext cx="11468700" cy="4246500"/>
          </a:xfrm>
          <a:prstGeom prst="rect">
            <a:avLst/>
          </a:prstGeom>
          <a:noFill/>
          <a:ln>
            <a:noFill/>
          </a:ln>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Clr>
                <a:schemeClr val="accent2"/>
              </a:buClr>
              <a:buSzPts val="2800"/>
              <a:buChar char="➢"/>
            </a:pPr>
            <a:r>
              <a:rPr lang="en-US">
                <a:solidFill>
                  <a:srgbClr val="003B67"/>
                </a:solidFill>
              </a:rPr>
              <a:t>Bylaws updates</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Developed a new structure for the Executive Committee </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the election process for voting for officers </a:t>
            </a:r>
            <a:endParaRPr>
              <a:solidFill>
                <a:srgbClr val="003B67"/>
              </a:solidFill>
            </a:endParaRPr>
          </a:p>
          <a:p>
            <a:pPr marL="1371600" lvl="2" indent="-342900" algn="l" rtl="0">
              <a:lnSpc>
                <a:spcPct val="150000"/>
              </a:lnSpc>
              <a:spcBef>
                <a:spcPts val="0"/>
              </a:spcBef>
              <a:spcAft>
                <a:spcPts val="0"/>
              </a:spcAft>
              <a:buClr>
                <a:schemeClr val="accent2"/>
              </a:buClr>
              <a:buSzPts val="1800"/>
              <a:buChar char="■"/>
            </a:pPr>
            <a:r>
              <a:rPr lang="en-US">
                <a:solidFill>
                  <a:srgbClr val="003B67"/>
                </a:solidFill>
              </a:rPr>
              <a:t>Added in positions of Vice Chair, Second Vice Chair, WIOA core title partners, and three additional members </a:t>
            </a:r>
            <a:endParaRPr>
              <a:solidFill>
                <a:srgbClr val="003B67"/>
              </a:solidFill>
            </a:endParaRPr>
          </a:p>
          <a:p>
            <a:pPr marL="914400" lvl="1" indent="-381000" algn="l" rtl="0">
              <a:lnSpc>
                <a:spcPct val="150000"/>
              </a:lnSpc>
              <a:spcBef>
                <a:spcPts val="0"/>
              </a:spcBef>
              <a:spcAft>
                <a:spcPts val="0"/>
              </a:spcAft>
              <a:buClr>
                <a:schemeClr val="accent2"/>
              </a:buClr>
              <a:buSzPts val="2400"/>
              <a:buChar char="○"/>
            </a:pPr>
            <a:r>
              <a:rPr lang="en-US">
                <a:solidFill>
                  <a:srgbClr val="003B67"/>
                </a:solidFill>
              </a:rPr>
              <a:t>Updated language to include creation of workgroups </a:t>
            </a:r>
            <a:endParaRPr>
              <a:solidFill>
                <a:srgbClr val="003B67"/>
              </a:solidFill>
            </a:endParaRPr>
          </a:p>
          <a:p>
            <a:pPr marL="914400" lvl="0" indent="0" algn="l" rtl="0">
              <a:lnSpc>
                <a:spcPct val="150000"/>
              </a:lnSpc>
              <a:spcBef>
                <a:spcPts val="0"/>
              </a:spcBef>
              <a:spcAft>
                <a:spcPts val="0"/>
              </a:spcAft>
              <a:buNone/>
            </a:pPr>
            <a:endParaRPr>
              <a:solidFill>
                <a:srgbClr val="003B67"/>
              </a:solidFill>
            </a:endParaRPr>
          </a:p>
          <a:p>
            <a:pPr marL="457200" lvl="0" indent="-381000" algn="l" rtl="0">
              <a:lnSpc>
                <a:spcPct val="150000"/>
              </a:lnSpc>
              <a:spcBef>
                <a:spcPts val="0"/>
              </a:spcBef>
              <a:spcAft>
                <a:spcPts val="0"/>
              </a:spcAft>
              <a:buClr>
                <a:schemeClr val="accent2"/>
              </a:buClr>
              <a:buSzPts val="2400"/>
              <a:buChar char="➢"/>
            </a:pPr>
            <a:r>
              <a:rPr lang="en-US" sz="2400" b="1">
                <a:solidFill>
                  <a:schemeClr val="accent2"/>
                </a:solidFill>
              </a:rPr>
              <a:t>Action:</a:t>
            </a:r>
            <a:r>
              <a:rPr lang="en-US" sz="2400">
                <a:solidFill>
                  <a:srgbClr val="073763"/>
                </a:solidFill>
              </a:rPr>
              <a:t> Vote to recommend approval of Bylaws at the Full Council meeting.</a:t>
            </a:r>
            <a:r>
              <a:rPr lang="en-US" sz="2400">
                <a:solidFill>
                  <a:srgbClr val="003B67"/>
                </a:solidFill>
              </a:rPr>
              <a:t> </a:t>
            </a:r>
            <a:endParaRPr sz="2400">
              <a:solidFill>
                <a:srgbClr val="003B67"/>
              </a:solidFill>
            </a:endParaRPr>
          </a:p>
          <a:p>
            <a:pPr marL="914400" lvl="0" indent="0" algn="l" rtl="0">
              <a:lnSpc>
                <a:spcPct val="150000"/>
              </a:lnSpc>
              <a:spcBef>
                <a:spcPts val="0"/>
              </a:spcBef>
              <a:spcAft>
                <a:spcPts val="0"/>
              </a:spcAft>
              <a:buNone/>
            </a:pPr>
            <a:endParaRPr>
              <a:solidFill>
                <a:srgbClr val="003B67"/>
              </a:solidFill>
            </a:endParaRPr>
          </a:p>
          <a:p>
            <a:pPr marL="457200" lvl="0" indent="0" algn="l" rtl="0">
              <a:lnSpc>
                <a:spcPct val="100000"/>
              </a:lnSpc>
              <a:spcBef>
                <a:spcPts val="0"/>
              </a:spcBef>
              <a:spcAft>
                <a:spcPts val="0"/>
              </a:spcAft>
              <a:buSzPts val="1800"/>
              <a:buNone/>
            </a:pPr>
            <a:endParaRPr>
              <a:solidFill>
                <a:srgbClr val="003B67"/>
              </a:solidFill>
            </a:endParaRPr>
          </a:p>
          <a:p>
            <a:pPr marL="0" lvl="0" indent="0" algn="l" rtl="0">
              <a:lnSpc>
                <a:spcPct val="100000"/>
              </a:lnSpc>
              <a:spcBef>
                <a:spcPts val="0"/>
              </a:spcBef>
              <a:spcAft>
                <a:spcPts val="0"/>
              </a:spcAft>
              <a:buSzPts val="1800"/>
              <a:buNone/>
            </a:pPr>
            <a:endParaRPr>
              <a:solidFill>
                <a:srgbClr val="003B67"/>
              </a:solidFill>
            </a:endParaRPr>
          </a:p>
          <a:p>
            <a:pPr marL="914400" lvl="0" indent="0" algn="l" rtl="0">
              <a:lnSpc>
                <a:spcPct val="10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a:p>
            <a:pPr marL="0" lvl="0" indent="0" algn="l" rtl="0">
              <a:lnSpc>
                <a:spcPct val="150000"/>
              </a:lnSpc>
              <a:spcBef>
                <a:spcPts val="0"/>
              </a:spcBef>
              <a:spcAft>
                <a:spcPts val="0"/>
              </a:spcAft>
              <a:buSzPts val="1800"/>
              <a:buNone/>
            </a:pPr>
            <a:endParaRPr>
              <a:solidFill>
                <a:srgbClr val="003B67"/>
              </a:solidFill>
            </a:endParaRPr>
          </a:p>
          <a:p>
            <a:pPr marL="457200" lvl="0" indent="0" algn="l" rtl="0">
              <a:lnSpc>
                <a:spcPct val="150000"/>
              </a:lnSpc>
              <a:spcBef>
                <a:spcPts val="0"/>
              </a:spcBef>
              <a:spcAft>
                <a:spcPts val="0"/>
              </a:spcAft>
              <a:buSzPts val="1800"/>
              <a:buNone/>
            </a:pPr>
            <a:endParaRPr>
              <a:solidFill>
                <a:srgbClr val="003B6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150312" y="365125"/>
            <a:ext cx="11937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A3838"/>
              </a:buClr>
              <a:buSzPts val="1800"/>
              <a:buNone/>
            </a:pPr>
            <a:r>
              <a:rPr lang="en-US" sz="3600" b="1">
                <a:solidFill>
                  <a:srgbClr val="003B67"/>
                </a:solidFill>
              </a:rPr>
              <a:t>Council Policies </a:t>
            </a:r>
            <a:endParaRPr sz="3600" b="1">
              <a:solidFill>
                <a:srgbClr val="003B67"/>
              </a:solidFill>
            </a:endParaRPr>
          </a:p>
        </p:txBody>
      </p:sp>
      <p:pic>
        <p:nvPicPr>
          <p:cNvPr id="137" name="Google Shape;137;p4"/>
          <p:cNvPicPr preferRelativeResize="0"/>
          <p:nvPr/>
        </p:nvPicPr>
        <p:blipFill rotWithShape="1">
          <a:blip r:embed="rId3">
            <a:alphaModFix/>
          </a:blip>
          <a:srcRect/>
          <a:stretch/>
        </p:blipFill>
        <p:spPr>
          <a:xfrm>
            <a:off x="0" y="2000306"/>
            <a:ext cx="12191999" cy="3358431"/>
          </a:xfrm>
          <a:prstGeom prst="rect">
            <a:avLst/>
          </a:prstGeom>
          <a:noFill/>
          <a:ln>
            <a:noFill/>
          </a:ln>
        </p:spPr>
      </p:pic>
      <p:sp>
        <p:nvSpPr>
          <p:cNvPr id="138" name="Google Shape;138;p4"/>
          <p:cNvSpPr/>
          <p:nvPr/>
        </p:nvSpPr>
        <p:spPr>
          <a:xfrm>
            <a:off x="3629892" y="3305450"/>
            <a:ext cx="4932300" cy="615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9" name="Google Shape;139;p4"/>
          <p:cNvSpPr txBox="1"/>
          <p:nvPr/>
        </p:nvSpPr>
        <p:spPr>
          <a:xfrm>
            <a:off x="3629892" y="3386912"/>
            <a:ext cx="493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a:solidFill>
                  <a:schemeClr val="lt1"/>
                </a:solidFill>
              </a:rPr>
              <a:t>Overview &amp; Update</a:t>
            </a:r>
            <a:r>
              <a:rPr lang="en-US" sz="24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ACA Color Palette 1">
      <a:dk1>
        <a:srgbClr val="000000"/>
      </a:dk1>
      <a:lt1>
        <a:srgbClr val="FFFFFF"/>
      </a:lt1>
      <a:dk2>
        <a:srgbClr val="44546A"/>
      </a:dk2>
      <a:lt2>
        <a:srgbClr val="E7E6E6"/>
      </a:lt2>
      <a:accent1>
        <a:srgbClr val="002C54"/>
      </a:accent1>
      <a:accent2>
        <a:srgbClr val="E24824"/>
      </a:accent2>
      <a:accent3>
        <a:srgbClr val="A5A5A5"/>
      </a:accent3>
      <a:accent4>
        <a:srgbClr val="E76F44"/>
      </a:accent4>
      <a:accent5>
        <a:srgbClr val="E5A341"/>
      </a:accent5>
      <a:accent6>
        <a:srgbClr val="82A041"/>
      </a:accent6>
      <a:hlink>
        <a:srgbClr val="E76F4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2616</Words>
  <Application>Microsoft Office PowerPoint</Application>
  <PresentationFormat>Widescreen</PresentationFormat>
  <Paragraphs>357</Paragraphs>
  <Slides>40</Slides>
  <Notes>40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Roboto</vt:lpstr>
      <vt:lpstr>Roboto Black</vt:lpstr>
      <vt:lpstr>Calibri</vt:lpstr>
      <vt:lpstr>Arial</vt:lpstr>
      <vt:lpstr>1_Office Theme</vt:lpstr>
      <vt:lpstr>Executive Committee</vt:lpstr>
      <vt:lpstr>Workforce Arizona Council Membership</vt:lpstr>
      <vt:lpstr>Workforce Team Report </vt:lpstr>
      <vt:lpstr>Workforce Team Report, cont’d</vt:lpstr>
      <vt:lpstr>Workforce Team Report, cont’d</vt:lpstr>
      <vt:lpstr>PowerPoint Presentation</vt:lpstr>
      <vt:lpstr>Bylaws </vt:lpstr>
      <vt:lpstr>   </vt:lpstr>
      <vt:lpstr>Council Policies </vt:lpstr>
      <vt:lpstr>WAC Policy Revisions Overview </vt:lpstr>
      <vt:lpstr>Policy Overview </vt:lpstr>
      <vt:lpstr>Policy Overview </vt:lpstr>
      <vt:lpstr>Policy Overview </vt:lpstr>
      <vt:lpstr>Policy Overview </vt:lpstr>
      <vt:lpstr>Policy Overview </vt:lpstr>
      <vt:lpstr>Council Elections</vt:lpstr>
      <vt:lpstr>Election Process </vt:lpstr>
      <vt:lpstr>Election Process</vt:lpstr>
      <vt:lpstr>Local Plan Modifications </vt:lpstr>
      <vt:lpstr>Local Plan Modifications Update</vt:lpstr>
      <vt:lpstr>Local Workforce Development Board </vt:lpstr>
      <vt:lpstr>Yavapai Workforce Development Board (WDB) - Request to Extend NACOG Contract </vt:lpstr>
      <vt:lpstr>Yavapai Workforce Development Board (WDB) - Request to Extend NACOG Contract </vt:lpstr>
      <vt:lpstr>Yavapai Workforce Development Board (WDB) - Request to Extend NACOG Contract </vt:lpstr>
      <vt:lpstr>Statewide Performance </vt:lpstr>
      <vt:lpstr>PowerPoint Presentation</vt:lpstr>
      <vt:lpstr>Sanctions for Failure to Meet Adjusted Levels of Performance</vt:lpstr>
      <vt:lpstr>Assessment of State Performance PY2021</vt:lpstr>
      <vt:lpstr>How Did Arizona Perform in PY2021?</vt:lpstr>
      <vt:lpstr>Next Steps </vt:lpstr>
      <vt:lpstr>Workgroup Updates </vt:lpstr>
      <vt:lpstr> Strategic Plan Workgroup Update  </vt:lpstr>
      <vt:lpstr>Strategic Plan Workgroup, cont’d</vt:lpstr>
      <vt:lpstr>Labor Market In-Demand Industries </vt:lpstr>
      <vt:lpstr>PowerPoint Presentation</vt:lpstr>
      <vt:lpstr>PowerPoint Presentation</vt:lpstr>
      <vt:lpstr>PowerPoint Presentation</vt:lpstr>
      <vt:lpstr>Workforce Arizona Council Agenda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Committee</dc:title>
  <dc:creator>Erin M Gallagher</dc:creator>
  <cp:lastModifiedBy>Erin M Gallagher</cp:lastModifiedBy>
  <cp:revision>1</cp:revision>
  <dcterms:modified xsi:type="dcterms:W3CDTF">2023-02-15T18:56:18Z</dcterms:modified>
</cp:coreProperties>
</file>